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9" r:id="rId2"/>
    <p:sldId id="405" r:id="rId3"/>
    <p:sldId id="378" r:id="rId4"/>
    <p:sldId id="257" r:id="rId5"/>
    <p:sldId id="258" r:id="rId6"/>
    <p:sldId id="299" r:id="rId7"/>
    <p:sldId id="303" r:id="rId8"/>
    <p:sldId id="363" r:id="rId9"/>
    <p:sldId id="265" r:id="rId10"/>
    <p:sldId id="282" r:id="rId11"/>
    <p:sldId id="361" r:id="rId12"/>
    <p:sldId id="357" r:id="rId13"/>
    <p:sldId id="358" r:id="rId14"/>
    <p:sldId id="359" r:id="rId15"/>
    <p:sldId id="328" r:id="rId16"/>
    <p:sldId id="291" r:id="rId17"/>
    <p:sldId id="297" r:id="rId18"/>
    <p:sldId id="351" r:id="rId19"/>
    <p:sldId id="266" r:id="rId20"/>
    <p:sldId id="302" r:id="rId21"/>
    <p:sldId id="372" r:id="rId22"/>
    <p:sldId id="318" r:id="rId23"/>
    <p:sldId id="300" r:id="rId24"/>
    <p:sldId id="354" r:id="rId25"/>
    <p:sldId id="364" r:id="rId26"/>
    <p:sldId id="406" r:id="rId27"/>
    <p:sldId id="410" r:id="rId28"/>
    <p:sldId id="407" r:id="rId29"/>
    <p:sldId id="408" r:id="rId30"/>
    <p:sldId id="411" r:id="rId31"/>
    <p:sldId id="409" r:id="rId32"/>
    <p:sldId id="412" r:id="rId33"/>
    <p:sldId id="307" r:id="rId34"/>
    <p:sldId id="308" r:id="rId35"/>
    <p:sldId id="395" r:id="rId36"/>
    <p:sldId id="396" r:id="rId37"/>
    <p:sldId id="310" r:id="rId38"/>
    <p:sldId id="333" r:id="rId39"/>
    <p:sldId id="281" r:id="rId40"/>
    <p:sldId id="397" r:id="rId41"/>
    <p:sldId id="401" r:id="rId42"/>
    <p:sldId id="398" r:id="rId43"/>
    <p:sldId id="399" r:id="rId44"/>
    <p:sldId id="400" r:id="rId45"/>
    <p:sldId id="334" r:id="rId46"/>
    <p:sldId id="370" r:id="rId47"/>
    <p:sldId id="393" r:id="rId48"/>
    <p:sldId id="335" r:id="rId49"/>
    <p:sldId id="288" r:id="rId50"/>
    <p:sldId id="285" r:id="rId51"/>
    <p:sldId id="290" r:id="rId52"/>
    <p:sldId id="332" r:id="rId53"/>
    <p:sldId id="283" r:id="rId54"/>
    <p:sldId id="385" r:id="rId55"/>
    <p:sldId id="313" r:id="rId56"/>
    <p:sldId id="331" r:id="rId57"/>
    <p:sldId id="312" r:id="rId58"/>
    <p:sldId id="311" r:id="rId59"/>
    <p:sldId id="322" r:id="rId60"/>
    <p:sldId id="289" r:id="rId61"/>
    <p:sldId id="330" r:id="rId62"/>
    <p:sldId id="362" r:id="rId63"/>
    <p:sldId id="371" r:id="rId64"/>
    <p:sldId id="375" r:id="rId65"/>
    <p:sldId id="284" r:id="rId66"/>
    <p:sldId id="286" r:id="rId67"/>
    <p:sldId id="314" r:id="rId68"/>
    <p:sldId id="350" r:id="rId69"/>
    <p:sldId id="402" r:id="rId70"/>
    <p:sldId id="360" r:id="rId71"/>
    <p:sldId id="355" r:id="rId72"/>
    <p:sldId id="356" r:id="rId73"/>
    <p:sldId id="316" r:id="rId74"/>
    <p:sldId id="343" r:id="rId75"/>
    <p:sldId id="413" r:id="rId76"/>
    <p:sldId id="377" r:id="rId77"/>
    <p:sldId id="278" r:id="rId78"/>
    <p:sldId id="301" r:id="rId79"/>
    <p:sldId id="315" r:id="rId80"/>
    <p:sldId id="337" r:id="rId81"/>
    <p:sldId id="379" r:id="rId82"/>
    <p:sldId id="353" r:id="rId83"/>
    <p:sldId id="280" r:id="rId84"/>
    <p:sldId id="383" r:id="rId85"/>
    <p:sldId id="384" r:id="rId86"/>
    <p:sldId id="349" r:id="rId87"/>
    <p:sldId id="317" r:id="rId88"/>
    <p:sldId id="304" r:id="rId89"/>
    <p:sldId id="376" r:id="rId90"/>
    <p:sldId id="387" r:id="rId91"/>
    <p:sldId id="390" r:id="rId92"/>
    <p:sldId id="391" r:id="rId93"/>
    <p:sldId id="392" r:id="rId94"/>
    <p:sldId id="389" r:id="rId95"/>
    <p:sldId id="388" r:id="rId96"/>
    <p:sldId id="325" r:id="rId97"/>
    <p:sldId id="259" r:id="rId98"/>
    <p:sldId id="298" r:id="rId99"/>
    <p:sldId id="338" r:id="rId100"/>
    <p:sldId id="340" r:id="rId101"/>
    <p:sldId id="267" r:id="rId102"/>
    <p:sldId id="366" r:id="rId103"/>
    <p:sldId id="346" r:id="rId104"/>
    <p:sldId id="416" r:id="rId105"/>
    <p:sldId id="367" r:id="rId106"/>
    <p:sldId id="368" r:id="rId107"/>
    <p:sldId id="369" r:id="rId108"/>
    <p:sldId id="382" r:id="rId109"/>
    <p:sldId id="345" r:id="rId110"/>
    <p:sldId id="374" r:id="rId111"/>
    <p:sldId id="373" r:id="rId112"/>
    <p:sldId id="295" r:id="rId113"/>
    <p:sldId id="305" r:id="rId114"/>
    <p:sldId id="320" r:id="rId115"/>
    <p:sldId id="274" r:id="rId116"/>
    <p:sldId id="394" r:id="rId117"/>
    <p:sldId id="296" r:id="rId118"/>
    <p:sldId id="273" r:id="rId119"/>
    <p:sldId id="294" r:id="rId120"/>
    <p:sldId id="404" r:id="rId121"/>
    <p:sldId id="292" r:id="rId122"/>
    <p:sldId id="272" r:id="rId123"/>
    <p:sldId id="306" r:id="rId124"/>
    <p:sldId id="381" r:id="rId125"/>
    <p:sldId id="293" r:id="rId126"/>
    <p:sldId id="323" r:id="rId127"/>
    <p:sldId id="268" r:id="rId128"/>
    <p:sldId id="269" r:id="rId129"/>
    <p:sldId id="270" r:id="rId130"/>
    <p:sldId id="271" r:id="rId131"/>
    <p:sldId id="336" r:id="rId132"/>
    <p:sldId id="260" r:id="rId133"/>
    <p:sldId id="261" r:id="rId134"/>
    <p:sldId id="352" r:id="rId135"/>
    <p:sldId id="262" r:id="rId136"/>
    <p:sldId id="327" r:id="rId137"/>
    <p:sldId id="339" r:id="rId138"/>
    <p:sldId id="264" r:id="rId139"/>
    <p:sldId id="263" r:id="rId140"/>
    <p:sldId id="341" r:id="rId141"/>
    <p:sldId id="342" r:id="rId142"/>
    <p:sldId id="344" r:id="rId143"/>
    <p:sldId id="347" r:id="rId144"/>
    <p:sldId id="348" r:id="rId145"/>
    <p:sldId id="380" r:id="rId146"/>
    <p:sldId id="414" r:id="rId147"/>
    <p:sldId id="287" r:id="rId148"/>
    <p:sldId id="415" r:id="rId1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03" autoAdjust="0"/>
    <p:restoredTop sz="94660"/>
  </p:normalViewPr>
  <p:slideViewPr>
    <p:cSldViewPr snapToGrid="0">
      <p:cViewPr>
        <p:scale>
          <a:sx n="92" d="100"/>
          <a:sy n="92" d="100"/>
        </p:scale>
        <p:origin x="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34CBC-199E-7267-D1AE-6E6B30091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20790A-B8E4-5D4B-F2DA-8F7F249F1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41A1B-5794-7453-CECA-AFE57096E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EF469-B49A-4689-AFFE-08E14F093AD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439F8-D1E3-DAA7-EC00-16EF182C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FAE11-94AD-7C44-6487-76FE2E126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F0B-8D6F-48BB-B9DA-6996A3589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94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7ADD2-F5E0-B37F-C2D4-2DCC593E4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0045A-6116-89D2-88BA-DD7AF3DCE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7D5C4-5CC2-1C59-42B4-24B44C8B4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EF469-B49A-4689-AFFE-08E14F093AD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F949E-0480-81AC-F282-2EE397917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F5F79-90B9-2A3D-A9DE-285EF5C06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F0B-8D6F-48BB-B9DA-6996A3589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78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ABAAC6-7908-A3B5-D5B8-258B1BD6A8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75E3B5-FC89-CCA0-86B5-1B8F0FC835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F2183-3EEB-B492-5C70-0D782974A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EF469-B49A-4689-AFFE-08E14F093AD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365EC-D3EE-FDF9-856E-A89706655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8C62F-9D43-5468-DEF1-085606277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F0B-8D6F-48BB-B9DA-6996A3589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88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E9973-CCAB-F8BB-9AE7-12EDBE19D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B9DA9-7CB0-3667-E8A0-4742476AC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C71E3-5BD5-1DA2-3020-414493D3B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EF469-B49A-4689-AFFE-08E14F093AD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C569E-CA47-3AE8-915D-45193CC18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D0B7F-63FD-9CCE-3956-532B2A9B1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F0B-8D6F-48BB-B9DA-6996A3589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43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85C79-9C0E-D32C-C448-5EDE988BD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4DCEF-E73D-EB0C-1939-2F5B39E06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9525A-4345-4BEC-2892-1B6172AA7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EF469-B49A-4689-AFFE-08E14F093AD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7BA30F-B5AD-E5DC-8714-EBFEB6A32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AD0D4-0E89-D9F7-AA60-22F06EB6D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F0B-8D6F-48BB-B9DA-6996A3589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25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AD4B9-03E9-2C45-79DF-065F602A2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6DCBD-7A56-11D5-1571-1D8A124D7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17A78-08F5-77B2-1052-C88FE87E8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D50E3-45CB-7725-FE0B-54CDB04C9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EF469-B49A-4689-AFFE-08E14F093AD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262F6-CC9D-4DDB-21DD-01A4DB886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F3359-A33A-860E-42AD-D648E0FA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F0B-8D6F-48BB-B9DA-6996A3589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36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514D2-962A-49C6-B333-8B65712F3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22208E-6BEC-FCFE-46CA-3295CEAC2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5D514-EEB8-A678-DB02-284BA3EE3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EA5C3C-6885-C48E-9523-01700F7DD0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162C23-4529-316B-0230-89B017E656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3FE797-7DC0-F464-FE0A-5A958125C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EF469-B49A-4689-AFFE-08E14F093AD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2A7EC3-8C12-7DC9-2D13-EA4055204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33E90C-FC68-31FB-F4D9-AA104D4DA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F0B-8D6F-48BB-B9DA-6996A3589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6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07FAC-AFF8-72B4-B7E1-4692F8593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4EBBDB-6E49-8320-E1C8-837A40921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EF469-B49A-4689-AFFE-08E14F093AD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87FB81-844F-863C-FCB8-C60AE326E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D1C927-794F-30EE-36FA-3AB481898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F0B-8D6F-48BB-B9DA-6996A3589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66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E5F8C9-91E8-93FC-74A8-33D386594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EF469-B49A-4689-AFFE-08E14F093AD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96DAAD-6A38-B954-B9D4-70FF92CE1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CBD7A-D4C0-A286-F86A-9F1290020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F0B-8D6F-48BB-B9DA-6996A3589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96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F687E-0364-3701-EB6D-1CB4C5874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40621-1240-90DD-779D-EABE75797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F55195-4A10-2B73-9685-4B0471CE4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04C9FC-84AD-D189-9702-225011548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EF469-B49A-4689-AFFE-08E14F093AD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151C9-B1E2-F49E-B6C4-0F74AC7A1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CB074-125D-F76F-755B-B61451F2C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F0B-8D6F-48BB-B9DA-6996A3589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71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A35A4-27A1-432B-B8AC-F69A9D83F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1380BD-43DF-8866-F087-B5C52EE1CA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3F7802-18D1-3AAE-B79B-21723BB19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4EBE0C-1ECE-05F0-C6BF-693681417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EF469-B49A-4689-AFFE-08E14F093AD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089FC4-76BC-2413-8113-B7DAB10D9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A28B07-8BC8-3C5C-3E87-46D176A9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8F0B-8D6F-48BB-B9DA-6996A3589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7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42E0DA-D345-30A6-3D19-1BF2055C7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49B2D-062F-ADF2-1588-6A4A2F933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E5F53-54BC-9D8E-C58C-FEB260CCC5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9EF469-B49A-4689-AFFE-08E14F093AD9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F1596-C300-5303-0C2B-495E10ABBF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B9764-3CF7-CCA1-3843-5C7F817B0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8D8F0B-8D6F-48BB-B9DA-6996A3589F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2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jpg"/><Relationship Id="rId4" Type="http://schemas.openxmlformats.org/officeDocument/2006/relationships/image" Target="../media/image158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jp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7.jp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g"/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5.jp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g"/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B4CA246-2233-AFD5-8897-5BCC5F23A754}"/>
              </a:ext>
            </a:extLst>
          </p:cNvPr>
          <p:cNvSpPr txBox="1"/>
          <p:nvPr/>
        </p:nvSpPr>
        <p:spPr>
          <a:xfrm>
            <a:off x="3020916" y="2370358"/>
            <a:ext cx="7833898" cy="35519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chemeClr val="tx2"/>
                </a:solidFill>
              </a:rPr>
              <a:t>FBC MISSION TEAM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chemeClr val="tx2"/>
                </a:solidFill>
              </a:rPr>
              <a:t>BRAZIL TRIP REPORT SUNDAY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chemeClr val="tx2"/>
                </a:solidFill>
              </a:rPr>
              <a:t>JUNE 29, 2025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20058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2B8962E-5665-46DC-4574-105065EAA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9220"/>
            <a:ext cx="12192000" cy="5478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65E9F9-B45B-BED5-1577-5A943172DE68}"/>
              </a:ext>
            </a:extLst>
          </p:cNvPr>
          <p:cNvSpPr txBox="1"/>
          <p:nvPr/>
        </p:nvSpPr>
        <p:spPr>
          <a:xfrm flipH="1">
            <a:off x="-2" y="55781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In front of David &amp; Debbie’s house</a:t>
            </a:r>
          </a:p>
          <a:p>
            <a:pPr algn="ctr"/>
            <a:r>
              <a:rPr lang="en-US" sz="4000" b="1" dirty="0"/>
              <a:t>(David &amp; Debbie were wonderful hosts!)</a:t>
            </a:r>
          </a:p>
        </p:txBody>
      </p:sp>
    </p:spTree>
    <p:extLst>
      <p:ext uri="{BB962C8B-B14F-4D97-AF65-F5344CB8AC3E}">
        <p14:creationId xmlns:p14="http://schemas.microsoft.com/office/powerpoint/2010/main" val="401195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and person sleeping on a bus&#10;&#10;Description automatically generated">
            <a:extLst>
              <a:ext uri="{FF2B5EF4-FFF2-40B4-BE49-F238E27FC236}">
                <a16:creationId xmlns:a16="http://schemas.microsoft.com/office/drawing/2014/main" id="{DF79AF98-1FAE-4D09-139E-98EED4B6F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150087"/>
            <a:ext cx="2560320" cy="455168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erson wearing a hat over her eyes&#10;&#10;Description automatically generated">
            <a:extLst>
              <a:ext uri="{FF2B5EF4-FFF2-40B4-BE49-F238E27FC236}">
                <a16:creationId xmlns:a16="http://schemas.microsoft.com/office/drawing/2014/main" id="{EED80F2C-B4CA-5314-69D9-A79303DC4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631" y="1150087"/>
            <a:ext cx="2560320" cy="455168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wearing sunglasses and yawning&#10;&#10;Description automatically generated">
            <a:extLst>
              <a:ext uri="{FF2B5EF4-FFF2-40B4-BE49-F238E27FC236}">
                <a16:creationId xmlns:a16="http://schemas.microsoft.com/office/drawing/2014/main" id="{4A3A2262-2BB5-CF81-8B3F-1D797810A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26" y="1150087"/>
            <a:ext cx="2560320" cy="455168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sleeping in a bus&#10;&#10;Description automatically generated">
            <a:extLst>
              <a:ext uri="{FF2B5EF4-FFF2-40B4-BE49-F238E27FC236}">
                <a16:creationId xmlns:a16="http://schemas.microsoft.com/office/drawing/2014/main" id="{931FFAD4-EC2A-43BF-4E70-62EBA7B25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62" y="1150087"/>
            <a:ext cx="2560320" cy="45516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7D325-9C02-502A-2758-BABBC5C4FCF5}"/>
              </a:ext>
            </a:extLst>
          </p:cNvPr>
          <p:cNvSpPr txBox="1"/>
          <p:nvPr/>
        </p:nvSpPr>
        <p:spPr>
          <a:xfrm>
            <a:off x="484632" y="0"/>
            <a:ext cx="11196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Lots of nap time in the van as we traveled and spent many hours together with Ney, our driver!</a:t>
            </a:r>
          </a:p>
        </p:txBody>
      </p:sp>
    </p:spTree>
    <p:extLst>
      <p:ext uri="{BB962C8B-B14F-4D97-AF65-F5344CB8AC3E}">
        <p14:creationId xmlns:p14="http://schemas.microsoft.com/office/powerpoint/2010/main" val="2243561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A person and person hugging in front of a van&#10;&#10;Description automatically generated">
            <a:extLst>
              <a:ext uri="{FF2B5EF4-FFF2-40B4-BE49-F238E27FC236}">
                <a16:creationId xmlns:a16="http://schemas.microsoft.com/office/drawing/2014/main" id="{3E627003-057E-34D8-37B7-C8CC26D9D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5" r="1" b="40495"/>
          <a:stretch>
            <a:fillRect/>
          </a:stretch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A person shaking hands with another person&#10;&#10;Description automatically generated">
            <a:extLst>
              <a:ext uri="{FF2B5EF4-FFF2-40B4-BE49-F238E27FC236}">
                <a16:creationId xmlns:a16="http://schemas.microsoft.com/office/drawing/2014/main" id="{4D6D2BE5-D927-A78D-7E2A-5A5AD8D99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8" r="2" b="33872"/>
          <a:stretch>
            <a:fillRect/>
          </a:stretch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1E54BA-B897-804C-917C-EF9A8552D10D}"/>
              </a:ext>
            </a:extLst>
          </p:cNvPr>
          <p:cNvSpPr txBox="1"/>
          <p:nvPr/>
        </p:nvSpPr>
        <p:spPr>
          <a:xfrm>
            <a:off x="7167716" y="334297"/>
            <a:ext cx="4561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MARCIO (a 2</a:t>
            </a:r>
            <a:r>
              <a:rPr lang="en-US" sz="3600" b="1" baseline="30000" dirty="0"/>
              <a:t>nd</a:t>
            </a:r>
            <a:r>
              <a:rPr lang="en-US" sz="3600" b="1" dirty="0"/>
              <a:t> driver)</a:t>
            </a:r>
          </a:p>
        </p:txBody>
      </p:sp>
    </p:spTree>
    <p:extLst>
      <p:ext uri="{BB962C8B-B14F-4D97-AF65-F5344CB8AC3E}">
        <p14:creationId xmlns:p14="http://schemas.microsoft.com/office/powerpoint/2010/main" val="879974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04760A-2FE0-1FC5-FF73-1CE578FD4ECD}"/>
              </a:ext>
            </a:extLst>
          </p:cNvPr>
          <p:cNvSpPr txBox="1"/>
          <p:nvPr/>
        </p:nvSpPr>
        <p:spPr>
          <a:xfrm>
            <a:off x="6090574" y="801866"/>
            <a:ext cx="5306084" cy="523063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400" b="1" dirty="0">
                <a:solidFill>
                  <a:schemeClr val="tx2"/>
                </a:solidFill>
              </a:rPr>
              <a:t>YELLOW &amp; BLUE TEAM’S COMPETITION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400" b="1" dirty="0">
                <a:solidFill>
                  <a:schemeClr val="tx2"/>
                </a:solidFill>
              </a:rPr>
              <a:t>(Games by Gel)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58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Picture 2" descr="A group of men standing together smiling&#10;&#10;Description automatically generated">
            <a:extLst>
              <a:ext uri="{FF2B5EF4-FFF2-40B4-BE49-F238E27FC236}">
                <a16:creationId xmlns:a16="http://schemas.microsoft.com/office/drawing/2014/main" id="{D58E3024-2DE4-BB44-1379-CF7324CA7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3" b="40982"/>
          <a:stretch>
            <a:fillRect/>
          </a:stretch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FEEBDE-B7E6-4E7B-2172-978D06DA2D11}"/>
              </a:ext>
            </a:extLst>
          </p:cNvPr>
          <p:cNvSpPr txBox="1"/>
          <p:nvPr/>
        </p:nvSpPr>
        <p:spPr>
          <a:xfrm>
            <a:off x="0" y="3318570"/>
            <a:ext cx="34707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 professional athletes</a:t>
            </a:r>
          </a:p>
          <a:p>
            <a:endParaRPr lang="en-US" sz="3200" b="1" dirty="0"/>
          </a:p>
          <a:p>
            <a:r>
              <a:rPr lang="en-US" sz="3200" b="1" dirty="0"/>
              <a:t>(You guess which are the 2 professionals)! </a:t>
            </a:r>
            <a:r>
              <a:rPr lang="en-US" sz="3200" b="1" dirty="0">
                <a:sym typeface="Wingdings" panose="05000000000000000000" pitchFamily="2" charset="2"/>
              </a:rPr>
              <a:t>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29956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1145F4-357B-38CF-A74A-7D35EDAAB631}"/>
              </a:ext>
            </a:extLst>
          </p:cNvPr>
          <p:cNvSpPr txBox="1"/>
          <p:nvPr/>
        </p:nvSpPr>
        <p:spPr>
          <a:xfrm>
            <a:off x="188423" y="606829"/>
            <a:ext cx="11878887" cy="4545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“GEL” </a:t>
            </a:r>
            <a:r>
              <a:rPr lang="en-US" sz="3600" dirty="0"/>
              <a:t>- </a:t>
            </a:r>
            <a:r>
              <a:rPr lang="en-US" sz="3600" dirty="0" err="1"/>
              <a:t>Germinio</a:t>
            </a:r>
            <a:r>
              <a:rPr lang="en-US" sz="3600" dirty="0"/>
              <a:t> Vieira Santos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A coach for soccer, volleyball, and referee for professional soccer.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Also played on Bahia’s basketball team years ago.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Works with professional athletes from all over Brazil!</a:t>
            </a:r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D59A574-D18E-8650-E5AE-11321060A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222" y="2288079"/>
            <a:ext cx="1521227" cy="2281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6360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laying volleyball&#10;&#10;Description automatically generated">
            <a:extLst>
              <a:ext uri="{FF2B5EF4-FFF2-40B4-BE49-F238E27FC236}">
                <a16:creationId xmlns:a16="http://schemas.microsoft.com/office/drawing/2014/main" id="{34501178-60F0-EB0F-0DFF-82DECBE34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Picture 4" descr="A group of people playing volleyball&#10;&#10;Description automatically generated">
            <a:extLst>
              <a:ext uri="{FF2B5EF4-FFF2-40B4-BE49-F238E27FC236}">
                <a16:creationId xmlns:a16="http://schemas.microsoft.com/office/drawing/2014/main" id="{A1380A71-821E-3891-4568-B24531EC5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 b="3162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95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running in a sack&#10;&#10;Description automatically generated">
            <a:extLst>
              <a:ext uri="{FF2B5EF4-FFF2-40B4-BE49-F238E27FC236}">
                <a16:creationId xmlns:a16="http://schemas.microsoft.com/office/drawing/2014/main" id="{B2627EB4-F93D-0D52-5F52-9372C5607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581"/>
          <a:stretch>
            <a:fillRect/>
          </a:stretch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 descr="A person and person in a white skirt&#10;&#10;Description automatically generated">
            <a:extLst>
              <a:ext uri="{FF2B5EF4-FFF2-40B4-BE49-F238E27FC236}">
                <a16:creationId xmlns:a16="http://schemas.microsoft.com/office/drawing/2014/main" id="{1BA44CE8-2B9C-E90E-3F3D-5BA0E392D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" r="1" b="1"/>
          <a:stretch>
            <a:fillRect/>
          </a:stretch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70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holding a hula hoop&#10;&#10;Description automatically generated">
            <a:extLst>
              <a:ext uri="{FF2B5EF4-FFF2-40B4-BE49-F238E27FC236}">
                <a16:creationId xmlns:a16="http://schemas.microsoft.com/office/drawing/2014/main" id="{C9F96348-365B-7C9D-E91A-B01616836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547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jumping with a rope&#10;&#10;Description automatically generated">
            <a:extLst>
              <a:ext uri="{FF2B5EF4-FFF2-40B4-BE49-F238E27FC236}">
                <a16:creationId xmlns:a16="http://schemas.microsoft.com/office/drawing/2014/main" id="{C891C2D5-76CD-1B29-D3AC-72A94A803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8" r="-2" b="12689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78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wearing matching blue shirts&#10;&#10;Description automatically generated">
            <a:extLst>
              <a:ext uri="{FF2B5EF4-FFF2-40B4-BE49-F238E27FC236}">
                <a16:creationId xmlns:a16="http://schemas.microsoft.com/office/drawing/2014/main" id="{314C4186-421C-FE8F-AB41-684EFB0E6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69642F-440E-775E-6483-57B4A36B908F}"/>
              </a:ext>
            </a:extLst>
          </p:cNvPr>
          <p:cNvSpPr txBox="1"/>
          <p:nvPr/>
        </p:nvSpPr>
        <p:spPr>
          <a:xfrm>
            <a:off x="0" y="393290"/>
            <a:ext cx="12188952" cy="76944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THE WINNERS OF THE COMPETITION!</a:t>
            </a:r>
          </a:p>
        </p:txBody>
      </p:sp>
    </p:spTree>
    <p:extLst>
      <p:ext uri="{BB962C8B-B14F-4D97-AF65-F5344CB8AC3E}">
        <p14:creationId xmlns:p14="http://schemas.microsoft.com/office/powerpoint/2010/main" val="3185142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oup of people wearing yellow shirts&#10;&#10;Description automatically generated">
            <a:extLst>
              <a:ext uri="{FF2B5EF4-FFF2-40B4-BE49-F238E27FC236}">
                <a16:creationId xmlns:a16="http://schemas.microsoft.com/office/drawing/2014/main" id="{11E91F70-D2DC-10EB-C66C-472585224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DFDDE9-5909-D6C5-AED0-04E76D76D924}"/>
              </a:ext>
            </a:extLst>
          </p:cNvPr>
          <p:cNvSpPr txBox="1"/>
          <p:nvPr/>
        </p:nvSpPr>
        <p:spPr>
          <a:xfrm>
            <a:off x="3048" y="0"/>
            <a:ext cx="12188952" cy="70788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“real” winners of the competition!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932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75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house with a palm tree&#10;&#10;Description automatically generated">
            <a:extLst>
              <a:ext uri="{FF2B5EF4-FFF2-40B4-BE49-F238E27FC236}">
                <a16:creationId xmlns:a16="http://schemas.microsoft.com/office/drawing/2014/main" id="{F9E241AD-922F-E214-88E8-F992D8B73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065" y="643467"/>
            <a:ext cx="313372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9C3662CF-36A2-3AD8-5F14-E090D44EF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22" y="643467"/>
            <a:ext cx="4178299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AA83A7-8EA1-B861-80B8-0FFAE0EDF2CC}"/>
              </a:ext>
            </a:extLst>
          </p:cNvPr>
          <p:cNvSpPr txBox="1"/>
          <p:nvPr/>
        </p:nvSpPr>
        <p:spPr>
          <a:xfrm>
            <a:off x="1116921" y="5371475"/>
            <a:ext cx="4818209" cy="830997"/>
          </a:xfrm>
          <a:prstGeom prst="rect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OLIVER!</a:t>
            </a:r>
          </a:p>
          <a:p>
            <a:pPr algn="ctr"/>
            <a:r>
              <a:rPr lang="en-US" sz="2400" b="1" dirty="0"/>
              <a:t>Victor &amp; </a:t>
            </a:r>
            <a:r>
              <a:rPr lang="en-US" sz="2400" b="1" dirty="0" err="1"/>
              <a:t>JoAnna’s</a:t>
            </a:r>
            <a:r>
              <a:rPr lang="en-US" sz="2400" b="1" dirty="0"/>
              <a:t> son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31541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carrying another person on her shoulders&#10;&#10;Description automatically generated">
            <a:extLst>
              <a:ext uri="{FF2B5EF4-FFF2-40B4-BE49-F238E27FC236}">
                <a16:creationId xmlns:a16="http://schemas.microsoft.com/office/drawing/2014/main" id="{2A97A772-049D-FEE3-8869-AFC378B3B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098"/>
          <a:stretch>
            <a:fillRect/>
          </a:stretch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7B32F0-9561-879E-CEB8-376280D88A1D}"/>
              </a:ext>
            </a:extLst>
          </p:cNvPr>
          <p:cNvSpPr txBox="1"/>
          <p:nvPr/>
        </p:nvSpPr>
        <p:spPr>
          <a:xfrm>
            <a:off x="6392583" y="2645922"/>
            <a:ext cx="4434721" cy="37104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600" b="1" dirty="0">
                <a:solidFill>
                  <a:schemeClr val="tx1">
                    <a:alpha val="80000"/>
                  </a:schemeClr>
                </a:solidFill>
              </a:rPr>
              <a:t>Amanda is VERY tall!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9819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9BBB6BB-DC54-B182-8C19-46A4A7C131FA}"/>
              </a:ext>
            </a:extLst>
          </p:cNvPr>
          <p:cNvSpPr txBox="1"/>
          <p:nvPr/>
        </p:nvSpPr>
        <p:spPr>
          <a:xfrm>
            <a:off x="3050412" y="2979336"/>
            <a:ext cx="5709721" cy="24308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>
                <a:solidFill>
                  <a:schemeClr val="tx2"/>
                </a:solidFill>
              </a:rPr>
              <a:t>Last opportunity for pictures after supper…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40921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50DAA7F-CBC7-39A9-75AE-4F7BB36CB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1" r="8610" b="2"/>
          <a:stretch>
            <a:fillRect/>
          </a:stretch>
        </p:blipFill>
        <p:spPr>
          <a:xfrm>
            <a:off x="187387" y="170014"/>
            <a:ext cx="3805676" cy="6516265"/>
          </a:xfrm>
          <a:prstGeom prst="rect">
            <a:avLst/>
          </a:prstGeom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974C17F-52BA-89B0-C3E5-EFE88F558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4" r="17745" b="-1"/>
          <a:stretch>
            <a:fillRect/>
          </a:stretch>
        </p:blipFill>
        <p:spPr>
          <a:xfrm>
            <a:off x="4179224" y="170014"/>
            <a:ext cx="7825389" cy="651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30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138C2E3-0CBB-EF64-B467-FE749C779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5" r="1199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C5E54E-8072-BF10-5EB4-F9CBFAB6D45F}"/>
              </a:ext>
            </a:extLst>
          </p:cNvPr>
          <p:cNvSpPr txBox="1"/>
          <p:nvPr/>
        </p:nvSpPr>
        <p:spPr>
          <a:xfrm flipH="1">
            <a:off x="6459793" y="148125"/>
            <a:ext cx="280219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JOELIA, our amazing cook!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D6F22CF-D1DA-8D39-468B-E3B15EF2CCEF}"/>
              </a:ext>
            </a:extLst>
          </p:cNvPr>
          <p:cNvCxnSpPr>
            <a:cxnSpLocks/>
          </p:cNvCxnSpPr>
          <p:nvPr/>
        </p:nvCxnSpPr>
        <p:spPr>
          <a:xfrm flipH="1">
            <a:off x="6459794" y="664300"/>
            <a:ext cx="186812" cy="72204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4FEC731-DD1E-C4B8-1836-CB41C6B538D8}"/>
              </a:ext>
            </a:extLst>
          </p:cNvPr>
          <p:cNvSpPr txBox="1"/>
          <p:nvPr/>
        </p:nvSpPr>
        <p:spPr>
          <a:xfrm>
            <a:off x="4061386" y="258428"/>
            <a:ext cx="88357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HELEN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CAC663-A6F9-BC68-76FF-A0B0DF72FAF8}"/>
              </a:ext>
            </a:extLst>
          </p:cNvPr>
          <p:cNvCxnSpPr>
            <a:cxnSpLocks/>
          </p:cNvCxnSpPr>
          <p:nvPr/>
        </p:nvCxnSpPr>
        <p:spPr>
          <a:xfrm>
            <a:off x="4503173" y="664300"/>
            <a:ext cx="0" cy="103668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995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8AD322B-BF93-4B73-1B59-5D5AE1656691}"/>
              </a:ext>
            </a:extLst>
          </p:cNvPr>
          <p:cNvSpPr txBox="1"/>
          <p:nvPr/>
        </p:nvSpPr>
        <p:spPr>
          <a:xfrm>
            <a:off x="3050412" y="1901536"/>
            <a:ext cx="7953561" cy="44767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chemeClr val="tx2"/>
                </a:solidFill>
              </a:rPr>
              <a:t>CONVENTION OF CHURCHES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chemeClr val="tx2"/>
                </a:solidFill>
              </a:rPr>
              <a:t>60 years of the Union of Churches founded on November 1, 1964 by departed missionaries, Robert &amp; Alice Thompson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39132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person standing at a podium&#10;&#10;Description automatically generated">
            <a:extLst>
              <a:ext uri="{FF2B5EF4-FFF2-40B4-BE49-F238E27FC236}">
                <a16:creationId xmlns:a16="http://schemas.microsoft.com/office/drawing/2014/main" id="{25DC324D-D41D-FFBD-A253-EFB5024E7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3" r="-1" b="36209"/>
          <a:stretch>
            <a:fillRect/>
          </a:stretch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3" name="Picture 2" descr="A person standing at a podium&#10;&#10;Description automatically generated">
            <a:extLst>
              <a:ext uri="{FF2B5EF4-FFF2-40B4-BE49-F238E27FC236}">
                <a16:creationId xmlns:a16="http://schemas.microsoft.com/office/drawing/2014/main" id="{C82E3324-A147-60E6-67F9-89A23C128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735"/>
          <a:stretch>
            <a:fillRect/>
          </a:stretch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7D0996-7D9A-EF7E-0DFC-D0AFA3932598}"/>
              </a:ext>
            </a:extLst>
          </p:cNvPr>
          <p:cNvSpPr txBox="1"/>
          <p:nvPr/>
        </p:nvSpPr>
        <p:spPr>
          <a:xfrm>
            <a:off x="2818861" y="2526890"/>
            <a:ext cx="12747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EDNA REIS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7C6007-C8D8-9F0E-C35F-7C9C4C9BAEDD}"/>
              </a:ext>
            </a:extLst>
          </p:cNvPr>
          <p:cNvSpPr txBox="1"/>
          <p:nvPr/>
        </p:nvSpPr>
        <p:spPr>
          <a:xfrm>
            <a:off x="8278761" y="737419"/>
            <a:ext cx="243919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PASTOR JOSE PEREIRA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(Director of COAT)</a:t>
            </a:r>
          </a:p>
        </p:txBody>
      </p:sp>
    </p:spTree>
    <p:extLst>
      <p:ext uri="{BB962C8B-B14F-4D97-AF65-F5344CB8AC3E}">
        <p14:creationId xmlns:p14="http://schemas.microsoft.com/office/powerpoint/2010/main" val="3361657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BE5CBA-D485-C252-3D9E-AA4ACC12DF65}"/>
              </a:ext>
            </a:extLst>
          </p:cNvPr>
          <p:cNvSpPr txBox="1"/>
          <p:nvPr/>
        </p:nvSpPr>
        <p:spPr>
          <a:xfrm>
            <a:off x="490509" y="1456328"/>
            <a:ext cx="6421567" cy="3729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dirty="0"/>
              <a:t>A tribute to the history and founders of the Union of Church, Robert &amp; Alice Thompson (the photos depicted the history)</a:t>
            </a:r>
          </a:p>
        </p:txBody>
      </p:sp>
      <p:pic>
        <p:nvPicPr>
          <p:cNvPr id="4" name="Picture 3" descr="A balloon arch with pictures and balloons&#10;&#10;Description automatically generated with medium confidence">
            <a:extLst>
              <a:ext uri="{FF2B5EF4-FFF2-40B4-BE49-F238E27FC236}">
                <a16:creationId xmlns:a16="http://schemas.microsoft.com/office/drawing/2014/main" id="{6CF269FB-4BF3-8799-FDD6-5C73D03C1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3" r="-1" b="-1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95727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at a podium with a microphone and a person standing behind him&#10;&#10;Description automatically generated">
            <a:extLst>
              <a:ext uri="{FF2B5EF4-FFF2-40B4-BE49-F238E27FC236}">
                <a16:creationId xmlns:a16="http://schemas.microsoft.com/office/drawing/2014/main" id="{0AC16CCA-896C-BC98-986E-1FD992186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A291CE06-4407-8878-152B-7D0CA47C8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44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815780-6B02-D92A-BB0E-2D7B77FB84CF}"/>
              </a:ext>
            </a:extLst>
          </p:cNvPr>
          <p:cNvSpPr txBox="1"/>
          <p:nvPr/>
        </p:nvSpPr>
        <p:spPr>
          <a:xfrm>
            <a:off x="5324427" y="1735729"/>
            <a:ext cx="17240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KEYNOTE SPEAKER: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REV. DUANE SMITH</a:t>
            </a:r>
          </a:p>
        </p:txBody>
      </p:sp>
    </p:spTree>
    <p:extLst>
      <p:ext uri="{BB962C8B-B14F-4D97-AF65-F5344CB8AC3E}">
        <p14:creationId xmlns:p14="http://schemas.microsoft.com/office/powerpoint/2010/main" val="2719721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CDCBEEC0-5A54-B499-C900-7C68142AD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11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E2331-4A9B-04EE-E792-A4AC36879DFA}"/>
              </a:ext>
            </a:extLst>
          </p:cNvPr>
          <p:cNvSpPr txBox="1"/>
          <p:nvPr/>
        </p:nvSpPr>
        <p:spPr>
          <a:xfrm>
            <a:off x="194948" y="169917"/>
            <a:ext cx="7793448" cy="707886"/>
          </a:xfrm>
          <a:prstGeom prst="rect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Gel awarded team captains, Pastor Duane &amp; Brent Beyer, with the “trophies” at the end of the service!</a:t>
            </a:r>
          </a:p>
        </p:txBody>
      </p:sp>
      <p:pic>
        <p:nvPicPr>
          <p:cNvPr id="2" name="Picture 1" descr="A person standing next to a table with a white plastic bag and trophies&#10;&#10;Description automatically generated">
            <a:extLst>
              <a:ext uri="{FF2B5EF4-FFF2-40B4-BE49-F238E27FC236}">
                <a16:creationId xmlns:a16="http://schemas.microsoft.com/office/drawing/2014/main" id="{99BD8E45-41CE-3254-7569-F86C46395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654" y="1393749"/>
            <a:ext cx="3969398" cy="52925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AF6842-A797-3B6A-5AF4-E4C48BCCE879}"/>
              </a:ext>
            </a:extLst>
          </p:cNvPr>
          <p:cNvSpPr txBox="1"/>
          <p:nvPr/>
        </p:nvSpPr>
        <p:spPr>
          <a:xfrm>
            <a:off x="8131277" y="169917"/>
            <a:ext cx="3865775" cy="101566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Gel preparing the “medals” for us – they were presented at the end of the service! </a:t>
            </a:r>
            <a:r>
              <a:rPr lang="en-US" sz="2000" b="1" dirty="0">
                <a:sym typeface="Wingdings" panose="05000000000000000000" pitchFamily="2" charset="2"/>
              </a:rPr>
              <a:t></a:t>
            </a:r>
            <a:endParaRPr lang="en-US" sz="2000" b="1" dirty="0"/>
          </a:p>
        </p:txBody>
      </p:sp>
      <p:pic>
        <p:nvPicPr>
          <p:cNvPr id="4" name="Picture 3" descr="A group of people standing in front of a microphone&#10;&#10;Description automatically generated">
            <a:extLst>
              <a:ext uri="{FF2B5EF4-FFF2-40B4-BE49-F238E27FC236}">
                <a16:creationId xmlns:a16="http://schemas.microsoft.com/office/drawing/2014/main" id="{7F477FC2-2F18-9211-FC55-7B606A4AA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7" y="1047720"/>
            <a:ext cx="7742905" cy="580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22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view of a city from a hill&#10;&#10;Description automatically generated">
            <a:extLst>
              <a:ext uri="{FF2B5EF4-FFF2-40B4-BE49-F238E27FC236}">
                <a16:creationId xmlns:a16="http://schemas.microsoft.com/office/drawing/2014/main" id="{7A2BEBAF-3FAE-AF75-DFD5-9FBAF7F7B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" r="1" b="1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B9C427-162C-95FB-5688-3A411B60E8BD}"/>
              </a:ext>
            </a:extLst>
          </p:cNvPr>
          <p:cNvSpPr txBox="1"/>
          <p:nvPr/>
        </p:nvSpPr>
        <p:spPr>
          <a:xfrm>
            <a:off x="284167" y="117987"/>
            <a:ext cx="11620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View: From the highest point of Conquista, looking down upon the city!</a:t>
            </a:r>
          </a:p>
        </p:txBody>
      </p:sp>
    </p:spTree>
    <p:extLst>
      <p:ext uri="{BB962C8B-B14F-4D97-AF65-F5344CB8AC3E}">
        <p14:creationId xmlns:p14="http://schemas.microsoft.com/office/powerpoint/2010/main" val="347086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2E541CF-B761-D415-0370-BC615B64A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6" b="1515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22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DC64F7EE-C80F-C09C-4AC7-D7A54586B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547"/>
          <a:stretch>
            <a:fillRect/>
          </a:stretch>
        </p:blipFill>
        <p:spPr>
          <a:xfrm>
            <a:off x="6421036" y="643467"/>
            <a:ext cx="5129784" cy="55710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3DAB5AC-EAD3-C7BB-D95F-D9178FBCD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5" r="1" b="36594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7F80E7-C64C-8646-3473-C578B34338CF}"/>
              </a:ext>
            </a:extLst>
          </p:cNvPr>
          <p:cNvSpPr txBox="1"/>
          <p:nvPr/>
        </p:nvSpPr>
        <p:spPr>
          <a:xfrm>
            <a:off x="5397177" y="-83135"/>
            <a:ext cx="141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GEL!</a:t>
            </a:r>
          </a:p>
        </p:txBody>
      </p:sp>
    </p:spTree>
    <p:extLst>
      <p:ext uri="{BB962C8B-B14F-4D97-AF65-F5344CB8AC3E}">
        <p14:creationId xmlns:p14="http://schemas.microsoft.com/office/powerpoint/2010/main" val="1514869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525A2B3-C4E7-55FA-8663-CB62B4CFF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9" r="15466" b="1"/>
          <a:stretch>
            <a:fillRect/>
          </a:stretch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3" name="Picture 2" descr="A person and person smiling for a picture&#10;&#10;Description automatically generated">
            <a:extLst>
              <a:ext uri="{FF2B5EF4-FFF2-40B4-BE49-F238E27FC236}">
                <a16:creationId xmlns:a16="http://schemas.microsoft.com/office/drawing/2014/main" id="{AA8ACC50-0341-F68A-C106-0DB6E169F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" r="1" b="331"/>
          <a:stretch>
            <a:fillRect/>
          </a:stretch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62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A person and a child holding a piece of paper&#10;&#10;Description automatically generated">
            <a:extLst>
              <a:ext uri="{FF2B5EF4-FFF2-40B4-BE49-F238E27FC236}">
                <a16:creationId xmlns:a16="http://schemas.microsoft.com/office/drawing/2014/main" id="{1882936A-98D2-6574-C4BA-62EB19614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4" r="-1" b="21728"/>
          <a:stretch>
            <a:fillRect/>
          </a:stretch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A person and a child posing for a picture&#10;&#10;Description automatically generated">
            <a:extLst>
              <a:ext uri="{FF2B5EF4-FFF2-40B4-BE49-F238E27FC236}">
                <a16:creationId xmlns:a16="http://schemas.microsoft.com/office/drawing/2014/main" id="{50D8ED9C-1875-EA8E-7ACE-CEB2C3E2E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" r="1" b="27968"/>
          <a:stretch>
            <a:fillRect/>
          </a:stretch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433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oup of people sitting together&#10;&#10;Description automatically generated">
            <a:extLst>
              <a:ext uri="{FF2B5EF4-FFF2-40B4-BE49-F238E27FC236}">
                <a16:creationId xmlns:a16="http://schemas.microsoft.com/office/drawing/2014/main" id="{619B2697-41FC-8FC2-A490-F3B703CCD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7" r="486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73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E535B5-6C51-C49A-8CA7-C5E71A0F5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2" b="45021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291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BB05EA1-7F71-3DD9-0F3C-2F2542A4722F}"/>
              </a:ext>
            </a:extLst>
          </p:cNvPr>
          <p:cNvSpPr txBox="1"/>
          <p:nvPr/>
        </p:nvSpPr>
        <p:spPr>
          <a:xfrm>
            <a:off x="3050412" y="2979336"/>
            <a:ext cx="5709721" cy="24308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chemeClr val="tx2"/>
                </a:solidFill>
              </a:rPr>
              <a:t>SORVETE – ICE CREAM!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98908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next to a table with bottles of milk&#10;&#10;Description automatically generated">
            <a:extLst>
              <a:ext uri="{FF2B5EF4-FFF2-40B4-BE49-F238E27FC236}">
                <a16:creationId xmlns:a16="http://schemas.microsoft.com/office/drawing/2014/main" id="{AEEF1669-8306-2E18-58E8-98ACF9D68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2718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4" name="Picture 3" descr="A person sitting at a table eating food&#10;&#10;Description automatically generated">
            <a:extLst>
              <a:ext uri="{FF2B5EF4-FFF2-40B4-BE49-F238E27FC236}">
                <a16:creationId xmlns:a16="http://schemas.microsoft.com/office/drawing/2014/main" id="{17152D1E-305F-EA0A-EDEF-0DB890E4F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147"/>
          <a:stretch>
            <a:fillRect/>
          </a:stretch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Picture 4" descr="A group of people at a counter&#10;&#10;Description automatically generated">
            <a:extLst>
              <a:ext uri="{FF2B5EF4-FFF2-40B4-BE49-F238E27FC236}">
                <a16:creationId xmlns:a16="http://schemas.microsoft.com/office/drawing/2014/main" id="{7B5EA7C1-BFFA-E370-6C03-AFAAA2321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0" r="2" b="11655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6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sitting at a table with a plate in her hand&#10;&#10;Description automatically generated">
            <a:extLst>
              <a:ext uri="{FF2B5EF4-FFF2-40B4-BE49-F238E27FC236}">
                <a16:creationId xmlns:a16="http://schemas.microsoft.com/office/drawing/2014/main" id="{C7C869E0-DDCF-75A9-92B6-DF0C0FC9B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6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57F76E0-7A9C-79E3-2840-EC5D0B67B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147"/>
          <a:stretch>
            <a:fillRect/>
          </a:stretch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Picture 2" descr="A person eating ice cream&#10;&#10;Description automatically generated">
            <a:extLst>
              <a:ext uri="{FF2B5EF4-FFF2-40B4-BE49-F238E27FC236}">
                <a16:creationId xmlns:a16="http://schemas.microsoft.com/office/drawing/2014/main" id="{AC883FD6-8FE6-8330-08AF-183FC3CDA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2835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48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wo men sitting in a yellow chair&#10;&#10;Description automatically generated">
            <a:extLst>
              <a:ext uri="{FF2B5EF4-FFF2-40B4-BE49-F238E27FC236}">
                <a16:creationId xmlns:a16="http://schemas.microsoft.com/office/drawing/2014/main" id="{B2F65BFD-E6DC-EAE5-A1CF-6364EA6C6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6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5" name="Picture 4" descr="A person sitting in a chair holding a cup of ice cream&#10;&#10;Description automatically generated">
            <a:extLst>
              <a:ext uri="{FF2B5EF4-FFF2-40B4-BE49-F238E27FC236}">
                <a16:creationId xmlns:a16="http://schemas.microsoft.com/office/drawing/2014/main" id="{A5E56F76-DE41-DDF4-199E-25EA88C77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147"/>
          <a:stretch>
            <a:fillRect/>
          </a:stretch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7" name="Picture 6" descr="Two women smiling at the camera&#10;&#10;Description automatically generated">
            <a:extLst>
              <a:ext uri="{FF2B5EF4-FFF2-40B4-BE49-F238E27FC236}">
                <a16:creationId xmlns:a16="http://schemas.microsoft.com/office/drawing/2014/main" id="{8B4FD859-8101-8289-99F6-30D125E74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99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unset over a field&#10;&#10;Description automatically generated">
            <a:extLst>
              <a:ext uri="{FF2B5EF4-FFF2-40B4-BE49-F238E27FC236}">
                <a16:creationId xmlns:a16="http://schemas.microsoft.com/office/drawing/2014/main" id="{D6BC9D44-AD0A-81B3-2E59-438611B4C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6" r="13199" b="1"/>
          <a:stretch>
            <a:fillRect/>
          </a:stretch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 descr="A statue of a person on a cross&#10;&#10;Description automatically generated">
            <a:extLst>
              <a:ext uri="{FF2B5EF4-FFF2-40B4-BE49-F238E27FC236}">
                <a16:creationId xmlns:a16="http://schemas.microsoft.com/office/drawing/2014/main" id="{80DD5369-5DAA-980D-E421-A8493F83C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4" r="1" b="1"/>
          <a:stretch>
            <a:fillRect/>
          </a:stretch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50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68C7747-4E0F-D85A-2858-A8BD046DF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1" r="-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093B6B-53A7-39C1-74EF-F86B07843562}"/>
              </a:ext>
            </a:extLst>
          </p:cNvPr>
          <p:cNvSpPr txBox="1"/>
          <p:nvPr/>
        </p:nvSpPr>
        <p:spPr>
          <a:xfrm>
            <a:off x="0" y="0"/>
            <a:ext cx="12188951" cy="107721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Final farewell for the Thompsons / Smiths at Jonathan’s</a:t>
            </a:r>
          </a:p>
          <a:p>
            <a:pPr algn="ctr"/>
            <a:r>
              <a:rPr lang="en-US" sz="3200" b="1" dirty="0"/>
              <a:t>house for breakfast – pancakes!</a:t>
            </a:r>
          </a:p>
        </p:txBody>
      </p:sp>
    </p:spTree>
    <p:extLst>
      <p:ext uri="{BB962C8B-B14F-4D97-AF65-F5344CB8AC3E}">
        <p14:creationId xmlns:p14="http://schemas.microsoft.com/office/powerpoint/2010/main" val="2435991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074A3F-0F6D-90CF-2F45-0D119F748358}"/>
              </a:ext>
            </a:extLst>
          </p:cNvPr>
          <p:cNvSpPr txBox="1"/>
          <p:nvPr/>
        </p:nvSpPr>
        <p:spPr>
          <a:xfrm>
            <a:off x="3050412" y="2140527"/>
            <a:ext cx="8431543" cy="32696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94CB3C8-D433-080C-307A-AF7BFD1C8E01}"/>
              </a:ext>
            </a:extLst>
          </p:cNvPr>
          <p:cNvSpPr txBox="1"/>
          <p:nvPr/>
        </p:nvSpPr>
        <p:spPr>
          <a:xfrm>
            <a:off x="3133726" y="2622816"/>
            <a:ext cx="702252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WORD OF LIFE – ATIBAIA</a:t>
            </a:r>
          </a:p>
          <a:p>
            <a:endParaRPr lang="en-US" sz="4800" b="1" dirty="0"/>
          </a:p>
          <a:p>
            <a:r>
              <a:rPr lang="en-US" sz="4800" b="1" dirty="0"/>
              <a:t>(1 hr. from Sao Paulo airport)</a:t>
            </a:r>
          </a:p>
        </p:txBody>
      </p:sp>
    </p:spTree>
    <p:extLst>
      <p:ext uri="{BB962C8B-B14F-4D97-AF65-F5344CB8AC3E}">
        <p14:creationId xmlns:p14="http://schemas.microsoft.com/office/powerpoint/2010/main" val="990117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auditorium with rows of chairs&#10;&#10;Description automatically generated">
            <a:extLst>
              <a:ext uri="{FF2B5EF4-FFF2-40B4-BE49-F238E27FC236}">
                <a16:creationId xmlns:a16="http://schemas.microsoft.com/office/drawing/2014/main" id="{D6528B7F-A6BC-3D9B-86DD-44874FA07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703"/>
            <a:ext cx="12192000" cy="551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63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ck building with a arched doorway&#10;&#10;Description automatically generated">
            <a:extLst>
              <a:ext uri="{FF2B5EF4-FFF2-40B4-BE49-F238E27FC236}">
                <a16:creationId xmlns:a16="http://schemas.microsoft.com/office/drawing/2014/main" id="{551ADFBC-5EFE-99EE-0ECA-B79DF397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12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pool with palm trees and bushes&#10;&#10;Description automatically generated">
            <a:extLst>
              <a:ext uri="{FF2B5EF4-FFF2-40B4-BE49-F238E27FC236}">
                <a16:creationId xmlns:a16="http://schemas.microsoft.com/office/drawing/2014/main" id="{5AA811AB-CE0F-83F5-0D0F-E6588149A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75" b="193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42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tanding in a yard&#10;&#10;Description automatically generated">
            <a:extLst>
              <a:ext uri="{FF2B5EF4-FFF2-40B4-BE49-F238E27FC236}">
                <a16:creationId xmlns:a16="http://schemas.microsoft.com/office/drawing/2014/main" id="{115CE230-73C7-8B86-AB1B-5BA14F9CD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1509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E16722-1C2B-97B9-8F6B-B84B5154F741}"/>
              </a:ext>
            </a:extLst>
          </p:cNvPr>
          <p:cNvSpPr txBox="1"/>
          <p:nvPr/>
        </p:nvSpPr>
        <p:spPr>
          <a:xfrm>
            <a:off x="10137058" y="239417"/>
            <a:ext cx="197628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John Reimer, WOL Director of Brazil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A35238-1B9F-AE18-F2AB-6254214823AA}"/>
              </a:ext>
            </a:extLst>
          </p:cNvPr>
          <p:cNvCxnSpPr>
            <a:cxnSpLocks/>
          </p:cNvCxnSpPr>
          <p:nvPr/>
        </p:nvCxnSpPr>
        <p:spPr>
          <a:xfrm flipH="1">
            <a:off x="10392697" y="1002890"/>
            <a:ext cx="580103" cy="766916"/>
          </a:xfrm>
          <a:prstGeom prst="straightConnector1">
            <a:avLst/>
          </a:prstGeom>
          <a:ln w="7620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425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40167B2-E2A3-13D9-7A53-48406747A316}"/>
              </a:ext>
            </a:extLst>
          </p:cNvPr>
          <p:cNvSpPr txBox="1"/>
          <p:nvPr/>
        </p:nvSpPr>
        <p:spPr>
          <a:xfrm>
            <a:off x="3050412" y="2478719"/>
            <a:ext cx="8649752" cy="29314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200" b="1" dirty="0">
                <a:solidFill>
                  <a:schemeClr val="tx2"/>
                </a:solidFill>
              </a:rPr>
              <a:t>HOME, SWEET HOME!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06552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wo men sitting in chairs in an airport&#10;&#10;Description automatically generated">
            <a:extLst>
              <a:ext uri="{FF2B5EF4-FFF2-40B4-BE49-F238E27FC236}">
                <a16:creationId xmlns:a16="http://schemas.microsoft.com/office/drawing/2014/main" id="{81EAD480-5729-3E2B-20B5-A306081F8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" b="2383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503CD7-447A-6CC8-C687-BE9274E74E6B}"/>
              </a:ext>
            </a:extLst>
          </p:cNvPr>
          <p:cNvSpPr txBox="1"/>
          <p:nvPr/>
        </p:nvSpPr>
        <p:spPr>
          <a:xfrm>
            <a:off x="0" y="0"/>
            <a:ext cx="12188951" cy="70788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Calling gates….D26, C14, C10, C16, A11, C11, A24</a:t>
            </a:r>
          </a:p>
        </p:txBody>
      </p:sp>
    </p:spTree>
    <p:extLst>
      <p:ext uri="{BB962C8B-B14F-4D97-AF65-F5344CB8AC3E}">
        <p14:creationId xmlns:p14="http://schemas.microsoft.com/office/powerpoint/2010/main" val="3998714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with luggage&#10;&#10;Description automatically generated">
            <a:extLst>
              <a:ext uri="{FF2B5EF4-FFF2-40B4-BE49-F238E27FC236}">
                <a16:creationId xmlns:a16="http://schemas.microsoft.com/office/drawing/2014/main" id="{E08604BE-FEA0-E2C3-96DF-E57EAC457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01411F-8780-3258-B3C9-3409F887A7EC}"/>
              </a:ext>
            </a:extLst>
          </p:cNvPr>
          <p:cNvSpPr txBox="1"/>
          <p:nvPr/>
        </p:nvSpPr>
        <p:spPr>
          <a:xfrm>
            <a:off x="8190556" y="0"/>
            <a:ext cx="399603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r"/>
            <a:r>
              <a:rPr lang="en-US" b="1" dirty="0"/>
              <a:t>FINALLY….we arrived in Minneapolis!</a:t>
            </a:r>
          </a:p>
          <a:p>
            <a:pPr algn="r"/>
            <a:r>
              <a:rPr lang="en-US" b="1" dirty="0"/>
              <a:t>(40 hours of travel)</a:t>
            </a:r>
          </a:p>
        </p:txBody>
      </p:sp>
    </p:spTree>
    <p:extLst>
      <p:ext uri="{BB962C8B-B14F-4D97-AF65-F5344CB8AC3E}">
        <p14:creationId xmlns:p14="http://schemas.microsoft.com/office/powerpoint/2010/main" val="4154239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with luggage&#10;&#10;Description automatically generated">
            <a:extLst>
              <a:ext uri="{FF2B5EF4-FFF2-40B4-BE49-F238E27FC236}">
                <a16:creationId xmlns:a16="http://schemas.microsoft.com/office/drawing/2014/main" id="{0A48D81D-6FB9-C671-05ED-D072CCA57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63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8807A34-07C7-CAAF-A298-FA5E7DE7C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28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BB5A7B3-BEED-BD06-4469-C3487711E040}"/>
              </a:ext>
            </a:extLst>
          </p:cNvPr>
          <p:cNvSpPr txBox="1"/>
          <p:nvPr/>
        </p:nvSpPr>
        <p:spPr>
          <a:xfrm>
            <a:off x="1179226" y="2890979"/>
            <a:ext cx="9833548" cy="2693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8800" b="1" dirty="0">
                <a:solidFill>
                  <a:schemeClr val="tx2"/>
                </a:solidFill>
              </a:rPr>
              <a:t>THIS &amp; THAT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5609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CFBFDE2-959D-6079-CD14-A77D4657ECD1}"/>
              </a:ext>
            </a:extLst>
          </p:cNvPr>
          <p:cNvSpPr txBox="1"/>
          <p:nvPr/>
        </p:nvSpPr>
        <p:spPr>
          <a:xfrm>
            <a:off x="897769" y="1909192"/>
            <a:ext cx="4586513" cy="3647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</a:rPr>
              <a:t>Michael even had some dental work done in Brazil!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bg1"/>
                </a:solidFill>
              </a:rPr>
              <a:t>(And…it was a lot cheaper!)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AE25DF3D-DA9B-2F18-9134-5F779C920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53" y="0"/>
            <a:ext cx="30861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F49FAD-6A37-A5CE-AD3A-8431C5B1D2EC}"/>
              </a:ext>
            </a:extLst>
          </p:cNvPr>
          <p:cNvSpPr txBox="1"/>
          <p:nvPr/>
        </p:nvSpPr>
        <p:spPr>
          <a:xfrm>
            <a:off x="9733936" y="1226536"/>
            <a:ext cx="150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Dentist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36E92E-AD00-2D58-B84B-5687CBE1F442}"/>
              </a:ext>
            </a:extLst>
          </p:cNvPr>
          <p:cNvCxnSpPr>
            <a:cxnSpLocks/>
          </p:cNvCxnSpPr>
          <p:nvPr/>
        </p:nvCxnSpPr>
        <p:spPr>
          <a:xfrm flipH="1">
            <a:off x="8799871" y="1614790"/>
            <a:ext cx="720473" cy="469649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420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665CD7-7FD4-B12D-94BA-BF1EE033401F}"/>
              </a:ext>
            </a:extLst>
          </p:cNvPr>
          <p:cNvSpPr txBox="1"/>
          <p:nvPr/>
        </p:nvSpPr>
        <p:spPr>
          <a:xfrm>
            <a:off x="318515" y="550106"/>
            <a:ext cx="6082286" cy="2101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“Somebody” got stuck in the ladies’ restroom…thank goodness they were able to get her out (after breaking the door!) </a:t>
            </a:r>
            <a:r>
              <a:rPr lang="en-US" sz="3200" b="1" dirty="0">
                <a:sym typeface="Wingdings" panose="05000000000000000000" pitchFamily="2" charset="2"/>
              </a:rPr>
              <a:t></a:t>
            </a:r>
            <a:endParaRPr lang="en-US" sz="3200" b="1" dirty="0"/>
          </a:p>
        </p:txBody>
      </p:sp>
      <p:pic>
        <p:nvPicPr>
          <p:cNvPr id="3" name="Picture 2" descr="A group of men standing in a room&#10;&#10;Description automatically generated">
            <a:extLst>
              <a:ext uri="{FF2B5EF4-FFF2-40B4-BE49-F238E27FC236}">
                <a16:creationId xmlns:a16="http://schemas.microsoft.com/office/drawing/2014/main" id="{9BAEDDD8-3B02-28CB-27F4-539B2A187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4" b="37298"/>
          <a:stretch>
            <a:fillRect/>
          </a:stretch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Picture 4" descr="A person standing in a doorway&#10;&#10;Description automatically generated">
            <a:extLst>
              <a:ext uri="{FF2B5EF4-FFF2-40B4-BE49-F238E27FC236}">
                <a16:creationId xmlns:a16="http://schemas.microsoft.com/office/drawing/2014/main" id="{23A67D36-BFAD-167E-EFC2-64933E166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3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9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wo women holding cups of coffee&#10;&#10;Description automatically generated">
            <a:extLst>
              <a:ext uri="{FF2B5EF4-FFF2-40B4-BE49-F238E27FC236}">
                <a16:creationId xmlns:a16="http://schemas.microsoft.com/office/drawing/2014/main" id="{E45C4C2F-EA48-447A-71A5-75C5DEC40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5476"/>
          <a:stretch>
            <a:fillRect/>
          </a:stretch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7B57DF-8BF9-3AC6-F489-FD3C93F750C5}"/>
              </a:ext>
            </a:extLst>
          </p:cNvPr>
          <p:cNvSpPr txBox="1"/>
          <p:nvPr/>
        </p:nvSpPr>
        <p:spPr>
          <a:xfrm>
            <a:off x="7300800" y="1908967"/>
            <a:ext cx="4140013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dirty="0"/>
              <a:t>“</a:t>
            </a:r>
            <a:r>
              <a:rPr lang="en-US" sz="4400" b="1" dirty="0" err="1"/>
              <a:t>Cafezinho</a:t>
            </a:r>
            <a:r>
              <a:rPr lang="en-US" sz="4400" b="1" dirty="0"/>
              <a:t>,” anyone?!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4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b="1" dirty="0"/>
              <a:t>(I.E., “Little coffee” – very strong!)</a:t>
            </a:r>
          </a:p>
        </p:txBody>
      </p:sp>
    </p:spTree>
    <p:extLst>
      <p:ext uri="{BB962C8B-B14F-4D97-AF65-F5344CB8AC3E}">
        <p14:creationId xmlns:p14="http://schemas.microsoft.com/office/powerpoint/2010/main" val="885292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erson holding a bag over her face&#10;&#10;Description automatically generated">
            <a:extLst>
              <a:ext uri="{FF2B5EF4-FFF2-40B4-BE49-F238E27FC236}">
                <a16:creationId xmlns:a16="http://schemas.microsoft.com/office/drawing/2014/main" id="{5BD61EF7-E35C-9209-62C6-064D83A45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2" r="12559" b="-3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3" name="Picture 2" descr="Two women smiling at the camera&#10;&#10;Description automatically generated">
            <a:extLst>
              <a:ext uri="{FF2B5EF4-FFF2-40B4-BE49-F238E27FC236}">
                <a16:creationId xmlns:a16="http://schemas.microsoft.com/office/drawing/2014/main" id="{8706A45D-17A8-B94E-993E-FCD1974BF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9" r="7476" b="-3"/>
          <a:stretch>
            <a:fillRect/>
          </a:stretch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Picture 4" descr="A person and person laughing&#10;&#10;Description automatically generated">
            <a:extLst>
              <a:ext uri="{FF2B5EF4-FFF2-40B4-BE49-F238E27FC236}">
                <a16:creationId xmlns:a16="http://schemas.microsoft.com/office/drawing/2014/main" id="{BB47FBFA-E0EE-D8FD-BF27-3F96670F5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6793D4-5283-145B-F9B1-C13E710A4E0B}"/>
              </a:ext>
            </a:extLst>
          </p:cNvPr>
          <p:cNvSpPr txBox="1"/>
          <p:nvPr/>
        </p:nvSpPr>
        <p:spPr>
          <a:xfrm>
            <a:off x="204961" y="171716"/>
            <a:ext cx="3776139" cy="461665"/>
          </a:xfrm>
          <a:prstGeom prst="rect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Make-shift, “umbrella!” </a:t>
            </a:r>
          </a:p>
        </p:txBody>
      </p:sp>
    </p:spTree>
    <p:extLst>
      <p:ext uri="{BB962C8B-B14F-4D97-AF65-F5344CB8AC3E}">
        <p14:creationId xmlns:p14="http://schemas.microsoft.com/office/powerpoint/2010/main" val="3013355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wo men posing for a picture&#10;&#10;Description automatically generated">
            <a:extLst>
              <a:ext uri="{FF2B5EF4-FFF2-40B4-BE49-F238E27FC236}">
                <a16:creationId xmlns:a16="http://schemas.microsoft.com/office/drawing/2014/main" id="{52B19F21-B627-7EF1-A3C2-F2CC5E827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547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men smiling&#10;&#10;Description automatically generated">
            <a:extLst>
              <a:ext uri="{FF2B5EF4-FFF2-40B4-BE49-F238E27FC236}">
                <a16:creationId xmlns:a16="http://schemas.microsoft.com/office/drawing/2014/main" id="{C6F3B1A9-7029-1927-D6FA-A586E81E2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547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71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EB7570-7D33-6C81-8B10-7996C5BEF37A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Michael Jr.’s suitcase that got destroyed on the international flight!</a:t>
            </a:r>
          </a:p>
        </p:txBody>
      </p:sp>
      <p:pic>
        <p:nvPicPr>
          <p:cNvPr id="3" name="Picture 2" descr="A red plastic bag on the ground&#10;&#10;Description automatically generated">
            <a:extLst>
              <a:ext uri="{FF2B5EF4-FFF2-40B4-BE49-F238E27FC236}">
                <a16:creationId xmlns:a16="http://schemas.microsoft.com/office/drawing/2014/main" id="{0C0DAD09-89AC-7A25-25CD-2AA058E62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2" r="-1" b="18184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4229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purple flowers on a ledge&#10;&#10;Description automatically generated">
            <a:extLst>
              <a:ext uri="{FF2B5EF4-FFF2-40B4-BE49-F238E27FC236}">
                <a16:creationId xmlns:a16="http://schemas.microsoft.com/office/drawing/2014/main" id="{9EE94DBD-8997-128F-2AF7-35B51CD01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4" r="-1" b="34962"/>
          <a:stretch>
            <a:fillRect/>
          </a:stretch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Picture 2" descr="A tree with purple flowers on top of a building&#10;&#10;Description automatically generated">
            <a:extLst>
              <a:ext uri="{FF2B5EF4-FFF2-40B4-BE49-F238E27FC236}">
                <a16:creationId xmlns:a16="http://schemas.microsoft.com/office/drawing/2014/main" id="{279C0F4A-D800-D2E6-6463-D42CFCAB6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" r="1" b="40498"/>
          <a:stretch>
            <a:fillRect/>
          </a:stretch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71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for Waukon 2025-07-12 at 16.05.20_294ef6b3">
            <a:hlinkClick r:id="" action="ppaction://media"/>
            <a:extLst>
              <a:ext uri="{FF2B5EF4-FFF2-40B4-BE49-F238E27FC236}">
                <a16:creationId xmlns:a16="http://schemas.microsoft.com/office/drawing/2014/main" id="{230CCF9F-D226-562C-B8B7-D0F745F1C5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5138" y="190500"/>
            <a:ext cx="3641725" cy="647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528857-CF58-1903-FD0A-61AC1D17E735}"/>
              </a:ext>
            </a:extLst>
          </p:cNvPr>
          <p:cNvSpPr txBox="1"/>
          <p:nvPr/>
        </p:nvSpPr>
        <p:spPr>
          <a:xfrm>
            <a:off x="226141" y="6021169"/>
            <a:ext cx="3696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Missionaries David &amp; Debbie</a:t>
            </a:r>
          </a:p>
          <a:p>
            <a:r>
              <a:rPr lang="en-US" b="1" dirty="0"/>
              <a:t>thanking the team and our church</a:t>
            </a:r>
          </a:p>
        </p:txBody>
      </p:sp>
    </p:spTree>
    <p:extLst>
      <p:ext uri="{BB962C8B-B14F-4D97-AF65-F5344CB8AC3E}">
        <p14:creationId xmlns:p14="http://schemas.microsoft.com/office/powerpoint/2010/main" val="3105615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road with cars on it&#10;&#10;Description automatically generated">
            <a:extLst>
              <a:ext uri="{FF2B5EF4-FFF2-40B4-BE49-F238E27FC236}">
                <a16:creationId xmlns:a16="http://schemas.microsoft.com/office/drawing/2014/main" id="{03CD7412-1B98-633B-C7C0-879E3E83C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5"/>
          <a:stretch>
            <a:fillRect/>
          </a:stretch>
        </p:blipFill>
        <p:spPr>
          <a:xfrm>
            <a:off x="680483" y="685795"/>
            <a:ext cx="2931299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31D22-6E43-4919-F7BF-48F360D8055B}"/>
              </a:ext>
            </a:extLst>
          </p:cNvPr>
          <p:cNvSpPr txBox="1"/>
          <p:nvPr/>
        </p:nvSpPr>
        <p:spPr>
          <a:xfrm>
            <a:off x="4107712" y="685795"/>
            <a:ext cx="3976577" cy="513021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</a:rPr>
              <a:t>Right: OPEN-AIR MARKETS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2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</a:rPr>
              <a:t>Left:  SPEED BUMPS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2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</a:rPr>
              <a:t>They were everywhere – they are called, “</a:t>
            </a:r>
            <a:r>
              <a:rPr lang="en-US" sz="3200" dirty="0" err="1">
                <a:solidFill>
                  <a:schemeClr val="bg1"/>
                </a:solidFill>
              </a:rPr>
              <a:t>quebra</a:t>
            </a:r>
            <a:r>
              <a:rPr lang="en-US" sz="3200" dirty="0">
                <a:solidFill>
                  <a:schemeClr val="bg1"/>
                </a:solidFill>
              </a:rPr>
              <a:t> molas” (i.e., break your shocks) and a method for speed-control</a:t>
            </a:r>
          </a:p>
        </p:txBody>
      </p:sp>
      <p:pic>
        <p:nvPicPr>
          <p:cNvPr id="3" name="Picture 2" descr="A fruit stand with many different types of fruits&#10;&#10;Description automatically generated">
            <a:extLst>
              <a:ext uri="{FF2B5EF4-FFF2-40B4-BE49-F238E27FC236}">
                <a16:creationId xmlns:a16="http://schemas.microsoft.com/office/drawing/2014/main" id="{8E939CFC-97F3-F277-F552-D47D91BF1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" r="24856"/>
          <a:stretch>
            <a:fillRect/>
          </a:stretch>
        </p:blipFill>
        <p:spPr>
          <a:xfrm>
            <a:off x="8606117" y="685805"/>
            <a:ext cx="2905400" cy="548639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8A2C779-DF23-C67A-367F-72842F3641C1}"/>
              </a:ext>
            </a:extLst>
          </p:cNvPr>
          <p:cNvCxnSpPr>
            <a:cxnSpLocks/>
          </p:cNvCxnSpPr>
          <p:nvPr/>
        </p:nvCxnSpPr>
        <p:spPr>
          <a:xfrm flipH="1">
            <a:off x="3087329" y="2644877"/>
            <a:ext cx="2203712" cy="1170039"/>
          </a:xfrm>
          <a:prstGeom prst="straightConnector1">
            <a:avLst/>
          </a:prstGeom>
          <a:ln w="7620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388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rket with many different types of vegetables&#10;&#10;Description automatically generated">
            <a:extLst>
              <a:ext uri="{FF2B5EF4-FFF2-40B4-BE49-F238E27FC236}">
                <a16:creationId xmlns:a16="http://schemas.microsoft.com/office/drawing/2014/main" id="{88C48932-591A-0C10-DC1C-44DF27442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20" b="1400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86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group of people eating at a table&#10;&#10;Description automatically generated">
            <a:extLst>
              <a:ext uri="{FF2B5EF4-FFF2-40B4-BE49-F238E27FC236}">
                <a16:creationId xmlns:a16="http://schemas.microsoft.com/office/drawing/2014/main" id="{E15D8177-C378-1391-D8B2-8F39A2EA1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2" r="-1" b="13261"/>
          <a:stretch>
            <a:fillRect/>
          </a:stretch>
        </p:blipFill>
        <p:spPr>
          <a:xfrm>
            <a:off x="321734" y="321733"/>
            <a:ext cx="3084025" cy="3021406"/>
          </a:xfrm>
          <a:prstGeom prst="rect">
            <a:avLst/>
          </a:prstGeom>
        </p:spPr>
      </p:pic>
      <p:pic>
        <p:nvPicPr>
          <p:cNvPr id="9" name="Picture 8" descr="A person eating meat on a skewer&#10;&#10;Description automatically generated">
            <a:extLst>
              <a:ext uri="{FF2B5EF4-FFF2-40B4-BE49-F238E27FC236}">
                <a16:creationId xmlns:a16="http://schemas.microsoft.com/office/drawing/2014/main" id="{2CD66A55-AC30-ABEF-A9D1-985D2136B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6" r="-3" b="28722"/>
          <a:stretch>
            <a:fillRect/>
          </a:stretch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7" name="Picture 6" descr="A person holding a skewer over a person sitting at a table&#10;&#10;Description automatically generated">
            <a:extLst>
              <a:ext uri="{FF2B5EF4-FFF2-40B4-BE49-F238E27FC236}">
                <a16:creationId xmlns:a16="http://schemas.microsoft.com/office/drawing/2014/main" id="{490E1699-9A24-76AE-1E84-4E7F8728F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r="7369" b="2"/>
          <a:stretch>
            <a:fillRect/>
          </a:stretch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3" name="Picture 2" descr="A group of men cooking meat on a skewer&#10;&#10;Description automatically generated">
            <a:extLst>
              <a:ext uri="{FF2B5EF4-FFF2-40B4-BE49-F238E27FC236}">
                <a16:creationId xmlns:a16="http://schemas.microsoft.com/office/drawing/2014/main" id="{3B99302C-C7AC-8A95-80ED-55A50CBA54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3" r="2" b="2"/>
          <a:stretch>
            <a:fillRect/>
          </a:stretch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37BFA5-1DFC-E908-05F7-A1138F281DA0}"/>
              </a:ext>
            </a:extLst>
          </p:cNvPr>
          <p:cNvSpPr txBox="1"/>
          <p:nvPr/>
        </p:nvSpPr>
        <p:spPr>
          <a:xfrm>
            <a:off x="321735" y="-27582"/>
            <a:ext cx="11548530" cy="584775"/>
          </a:xfrm>
          <a:prstGeom prst="rect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“CHURASSCO” (i.e., Brazilian Barbecue restaurant)</a:t>
            </a:r>
          </a:p>
        </p:txBody>
      </p:sp>
    </p:spTree>
    <p:extLst>
      <p:ext uri="{BB962C8B-B14F-4D97-AF65-F5344CB8AC3E}">
        <p14:creationId xmlns:p14="http://schemas.microsoft.com/office/powerpoint/2010/main" val="36637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table with food on it&#10;&#10;Description automatically generated">
            <a:extLst>
              <a:ext uri="{FF2B5EF4-FFF2-40B4-BE49-F238E27FC236}">
                <a16:creationId xmlns:a16="http://schemas.microsoft.com/office/drawing/2014/main" id="{6160D565-B8CA-F84A-9776-3E936682A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1" b="31473"/>
          <a:stretch>
            <a:fillRect/>
          </a:stretch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5" name="Picture 4" descr="A meat on a skewer&#10;&#10;Description automatically generated">
            <a:extLst>
              <a:ext uri="{FF2B5EF4-FFF2-40B4-BE49-F238E27FC236}">
                <a16:creationId xmlns:a16="http://schemas.microsoft.com/office/drawing/2014/main" id="{4C7FB503-0D1D-2EDC-AB5E-210E06B4E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4" r="6588" b="1"/>
          <a:stretch>
            <a:fillRect/>
          </a:stretch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97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can of soda&#10;&#10;Description automatically generated">
            <a:extLst>
              <a:ext uri="{FF2B5EF4-FFF2-40B4-BE49-F238E27FC236}">
                <a16:creationId xmlns:a16="http://schemas.microsoft.com/office/drawing/2014/main" id="{D4F34B22-E7FD-6AF2-117F-FF84E39BC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664" y="862641"/>
            <a:ext cx="3133724" cy="5571066"/>
          </a:xfrm>
          <a:prstGeom prst="rect">
            <a:avLst/>
          </a:prstGeom>
        </p:spPr>
      </p:pic>
      <p:pic>
        <p:nvPicPr>
          <p:cNvPr id="3" name="Picture 2" descr="A can of soda on a granite surface&#10;&#10;Description automatically generated">
            <a:extLst>
              <a:ext uri="{FF2B5EF4-FFF2-40B4-BE49-F238E27FC236}">
                <a16:creationId xmlns:a16="http://schemas.microsoft.com/office/drawing/2014/main" id="{C664105F-80D7-C3EF-C2BE-4894C221C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812" y="862641"/>
            <a:ext cx="3662975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829539-EA43-CE52-D5D0-A0A9C7AC19E3}"/>
              </a:ext>
            </a:extLst>
          </p:cNvPr>
          <p:cNvSpPr txBox="1"/>
          <p:nvPr/>
        </p:nvSpPr>
        <p:spPr>
          <a:xfrm>
            <a:off x="2039230" y="101127"/>
            <a:ext cx="8289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“GUARANA” – the favored pop in Brazil!</a:t>
            </a:r>
          </a:p>
        </p:txBody>
      </p:sp>
    </p:spTree>
    <p:extLst>
      <p:ext uri="{BB962C8B-B14F-4D97-AF65-F5344CB8AC3E}">
        <p14:creationId xmlns:p14="http://schemas.microsoft.com/office/powerpoint/2010/main" val="280599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0E6EC9-9D3C-4649-9838-5E5753F2724E}"/>
              </a:ext>
            </a:extLst>
          </p:cNvPr>
          <p:cNvSpPr txBox="1"/>
          <p:nvPr/>
        </p:nvSpPr>
        <p:spPr>
          <a:xfrm>
            <a:off x="157316" y="175804"/>
            <a:ext cx="11877368" cy="6377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IMPORTANT DATES TO REMEMBER: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UICBB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Uniao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das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Igrejas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Congregacionais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Biblicas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do </a:t>
            </a:r>
            <a:r>
              <a:rPr lang="en-US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Brasil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– Nov. 1, 1964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STBT - </a:t>
            </a:r>
            <a:r>
              <a:rPr lang="en-US" b="1" dirty="0" err="1"/>
              <a:t>Seminário</a:t>
            </a:r>
            <a:r>
              <a:rPr lang="en-US" b="1" dirty="0"/>
              <a:t> </a:t>
            </a:r>
            <a:r>
              <a:rPr lang="en-US" b="1" dirty="0" err="1"/>
              <a:t>Teológico</a:t>
            </a:r>
            <a:r>
              <a:rPr lang="en-US" b="1" dirty="0"/>
              <a:t> </a:t>
            </a:r>
            <a:r>
              <a:rPr lang="en-US" b="1" dirty="0" err="1"/>
              <a:t>Bíblico</a:t>
            </a:r>
            <a:r>
              <a:rPr lang="en-US" b="1" dirty="0"/>
              <a:t> Thompson 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– March 1, 1968 in Umuarama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*Classes began in Vitoria da Conquista, Bahia: January 2021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COAT - </a:t>
            </a:r>
            <a:r>
              <a:rPr lang="en-US" b="1" dirty="0" err="1"/>
              <a:t>Colégio</a:t>
            </a:r>
            <a:r>
              <a:rPr lang="en-US" b="1" dirty="0"/>
              <a:t> Alice Thompson 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– Classes began February 2018  </a:t>
            </a:r>
            <a:endParaRPr lang="en-US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COAT Inauguration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June 16, 2017 (Alice Thompson was present)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1600" dirty="0"/>
              <a:t>Avenida Pedro Francisco de Moraes Filho, 307 Loteamento Morada dos Pássaros - Felicia, Vitória da Conquista - BA, 45055-505, Brazil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b="1" dirty="0">
              <a:effectLst/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b="1" dirty="0"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en-US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Incorporated non-profit organization in May 1955 in the State of Illinois </a:t>
            </a:r>
            <a:endParaRPr lang="en-US" sz="1400" dirty="0"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en-US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Incorporated in the Republic of Brazil in September 1958</a:t>
            </a:r>
            <a:endParaRPr lang="en-US" sz="1400" dirty="0">
              <a:effectLst/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Merge date </a:t>
            </a:r>
            <a:r>
              <a:rPr lang="en-US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of BIM &amp; BGFM-GLOBAL:  October 20, 2018  (Dissolution of BIM &amp; transfer of funds)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close-up of a person with her hands under her chin&#10;&#10;Description automatically generated">
            <a:extLst>
              <a:ext uri="{FF2B5EF4-FFF2-40B4-BE49-F238E27FC236}">
                <a16:creationId xmlns:a16="http://schemas.microsoft.com/office/drawing/2014/main" id="{FB97ABD0-A59A-C171-6123-A8F0EDE0A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729" y="175804"/>
            <a:ext cx="2698955" cy="2698955"/>
          </a:xfrm>
          <a:prstGeom prst="rect">
            <a:avLst/>
          </a:prstGeom>
        </p:spPr>
      </p:pic>
      <p:pic>
        <p:nvPicPr>
          <p:cNvPr id="4" name="Picture 3" descr="A logo for a seminar&#10;&#10;Description automatically generated">
            <a:extLst>
              <a:ext uri="{FF2B5EF4-FFF2-40B4-BE49-F238E27FC236}">
                <a16:creationId xmlns:a16="http://schemas.microsoft.com/office/drawing/2014/main" id="{B0F20118-A67F-8ED6-B8FD-3C65AD0C7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542" y="2226137"/>
            <a:ext cx="1733551" cy="1733551"/>
          </a:xfrm>
          <a:prstGeom prst="rect">
            <a:avLst/>
          </a:prstGeom>
        </p:spPr>
      </p:pic>
      <p:pic>
        <p:nvPicPr>
          <p:cNvPr id="7" name="Picture 6" descr="A logo with black text&#10;&#10;Description automatically generated">
            <a:extLst>
              <a:ext uri="{FF2B5EF4-FFF2-40B4-BE49-F238E27FC236}">
                <a16:creationId xmlns:a16="http://schemas.microsoft.com/office/drawing/2014/main" id="{3FEE909A-4A33-2028-69B5-5FFB0E6EE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806" y="4307451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94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B4F6806-5898-4FE8-B610-A058C8B8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84320-227C-5265-AF7D-9C09F60D549B}"/>
              </a:ext>
            </a:extLst>
          </p:cNvPr>
          <p:cNvSpPr txBox="1"/>
          <p:nvPr/>
        </p:nvSpPr>
        <p:spPr>
          <a:xfrm>
            <a:off x="3873577" y="3469224"/>
            <a:ext cx="7276203" cy="22762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JOELIA’S DELICIOUS FOOD PREPARED ALMOST DAILY FOR US!</a:t>
            </a:r>
          </a:p>
        </p:txBody>
      </p:sp>
      <p:pic>
        <p:nvPicPr>
          <p:cNvPr id="3" name="Picture 2" descr="A table full of food&#10;&#10;Description automatically generated">
            <a:extLst>
              <a:ext uri="{FF2B5EF4-FFF2-40B4-BE49-F238E27FC236}">
                <a16:creationId xmlns:a16="http://schemas.microsoft.com/office/drawing/2014/main" id="{9AE5FC37-E6B0-27D3-0508-6924E8B1A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78" b="25610"/>
          <a:stretch>
            <a:fillRect/>
          </a:stretch>
        </p:blipFill>
        <p:spPr>
          <a:xfrm>
            <a:off x="4406845" y="4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8" name="Picture 7" descr="A bowl of fruit with spoons&#10;&#10;Description automatically generated">
            <a:extLst>
              <a:ext uri="{FF2B5EF4-FFF2-40B4-BE49-F238E27FC236}">
                <a16:creationId xmlns:a16="http://schemas.microsoft.com/office/drawing/2014/main" id="{F934BE66-6CCA-B733-6B93-9E8B9FF8B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2" b="27865"/>
          <a:stretch>
            <a:fillRect/>
          </a:stretch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6" name="Picture 5" descr="A tray of fruit on a table&#10;&#10;Description automatically generated">
            <a:extLst>
              <a:ext uri="{FF2B5EF4-FFF2-40B4-BE49-F238E27FC236}">
                <a16:creationId xmlns:a16="http://schemas.microsoft.com/office/drawing/2014/main" id="{51EBAB2F-CB6E-0A48-027B-23C91A696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2" r="2" b="13136"/>
          <a:stretch>
            <a:fillRect/>
          </a:stretch>
        </p:blipFill>
        <p:spPr>
          <a:xfrm>
            <a:off x="8653074" y="-3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81704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1D06EAF-0D8F-550E-B1A2-99BB9C092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5" b="4742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EF410F-20ED-DC4D-2D23-28C42B809ED0}"/>
              </a:ext>
            </a:extLst>
          </p:cNvPr>
          <p:cNvSpPr txBox="1"/>
          <p:nvPr/>
        </p:nvSpPr>
        <p:spPr>
          <a:xfrm flipH="1">
            <a:off x="5836919" y="324465"/>
            <a:ext cx="220586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Helen, Victor’s sister who helped in the kitchen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840334-99E6-0F25-99F2-63BCDDDA3DEC}"/>
              </a:ext>
            </a:extLst>
          </p:cNvPr>
          <p:cNvSpPr txBox="1"/>
          <p:nvPr/>
        </p:nvSpPr>
        <p:spPr>
          <a:xfrm flipH="1">
            <a:off x="9681331" y="3132562"/>
            <a:ext cx="177324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Oliver, Victor &amp; </a:t>
            </a:r>
            <a:r>
              <a:rPr lang="en-US" dirty="0" err="1"/>
              <a:t>JoAnna’s</a:t>
            </a:r>
            <a:r>
              <a:rPr lang="en-US" dirty="0"/>
              <a:t> son</a:t>
            </a:r>
          </a:p>
        </p:txBody>
      </p:sp>
    </p:spTree>
    <p:extLst>
      <p:ext uri="{BB962C8B-B14F-4D97-AF65-F5344CB8AC3E}">
        <p14:creationId xmlns:p14="http://schemas.microsoft.com/office/powerpoint/2010/main" val="155931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F78DEE-ACF5-AE68-708E-6A7BBCE2C4E7}"/>
              </a:ext>
            </a:extLst>
          </p:cNvPr>
          <p:cNvSpPr txBox="1"/>
          <p:nvPr/>
        </p:nvSpPr>
        <p:spPr>
          <a:xfrm>
            <a:off x="3050412" y="2979336"/>
            <a:ext cx="5709721" cy="24308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>
                <a:solidFill>
                  <a:schemeClr val="tx2"/>
                </a:solidFill>
              </a:rPr>
              <a:t>SWEETHEART BANQUET – JUNE 7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368049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men standing in a room&#10;&#10;Description automatically generated">
            <a:extLst>
              <a:ext uri="{FF2B5EF4-FFF2-40B4-BE49-F238E27FC236}">
                <a16:creationId xmlns:a16="http://schemas.microsoft.com/office/drawing/2014/main" id="{B76B29EA-D18A-638D-7AAF-473A6349F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7" r="17408" b="1"/>
          <a:stretch>
            <a:fillRect/>
          </a:stretch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3" name="Picture 2" descr="A group of women standing in a room&#10;&#10;Description automatically generated">
            <a:extLst>
              <a:ext uri="{FF2B5EF4-FFF2-40B4-BE49-F238E27FC236}">
                <a16:creationId xmlns:a16="http://schemas.microsoft.com/office/drawing/2014/main" id="{7AA23840-7955-477E-A624-88AC2EF71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2" r="4880" b="1"/>
          <a:stretch>
            <a:fillRect/>
          </a:stretch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78174F-0B63-2A09-56EB-4D77323EDED1}"/>
              </a:ext>
            </a:extLst>
          </p:cNvPr>
          <p:cNvSpPr txBox="1"/>
          <p:nvPr/>
        </p:nvSpPr>
        <p:spPr>
          <a:xfrm>
            <a:off x="194948" y="169917"/>
            <a:ext cx="11798310" cy="4616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BOTH MICHAEL &amp; CRISTINA WON 2</a:t>
            </a:r>
            <a:r>
              <a:rPr lang="en-US" sz="2400" b="1" baseline="30000" dirty="0"/>
              <a:t>nd</a:t>
            </a:r>
            <a:r>
              <a:rPr lang="en-US" sz="2400" b="1" dirty="0"/>
              <a:t> PLACE FOR BEST-DRESSED 50’s STYLE!</a:t>
            </a:r>
          </a:p>
        </p:txBody>
      </p:sp>
    </p:spTree>
    <p:extLst>
      <p:ext uri="{BB962C8B-B14F-4D97-AF65-F5344CB8AC3E}">
        <p14:creationId xmlns:p14="http://schemas.microsoft.com/office/powerpoint/2010/main" val="3079950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itting together smiling&#10;&#10;Description automatically generated">
            <a:extLst>
              <a:ext uri="{FF2B5EF4-FFF2-40B4-BE49-F238E27FC236}">
                <a16:creationId xmlns:a16="http://schemas.microsoft.com/office/drawing/2014/main" id="{89F6AA0F-9363-EC49-0971-D0B2F7FB1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12192000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065FE1-C816-1FDE-10E1-DD7949151E1E}"/>
              </a:ext>
            </a:extLst>
          </p:cNvPr>
          <p:cNvSpPr txBox="1"/>
          <p:nvPr/>
        </p:nvSpPr>
        <p:spPr>
          <a:xfrm>
            <a:off x="0" y="121563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OUR WONDERFUL HOSTS, DAVID &amp; DEBBIE THOMPSON – (Sweetheart Banquet – 50’s style)</a:t>
            </a:r>
          </a:p>
        </p:txBody>
      </p:sp>
    </p:spTree>
    <p:extLst>
      <p:ext uri="{BB962C8B-B14F-4D97-AF65-F5344CB8AC3E}">
        <p14:creationId xmlns:p14="http://schemas.microsoft.com/office/powerpoint/2010/main" val="1896566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474B27EE-479E-9661-6943-E44EE6FFC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2950"/>
          <a:stretch>
            <a:fillRect/>
          </a:stretch>
        </p:blipFill>
        <p:spPr>
          <a:xfrm>
            <a:off x="187387" y="170014"/>
            <a:ext cx="3805676" cy="6516265"/>
          </a:xfrm>
          <a:prstGeom prst="rect">
            <a:avLst/>
          </a:prstGeom>
        </p:spPr>
      </p:pic>
      <p:pic>
        <p:nvPicPr>
          <p:cNvPr id="4" name="Picture 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18BD866-17E1-D02F-0712-A29C14778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3" r="1" b="27135"/>
          <a:stretch>
            <a:fillRect/>
          </a:stretch>
        </p:blipFill>
        <p:spPr>
          <a:xfrm>
            <a:off x="4179224" y="170014"/>
            <a:ext cx="7825389" cy="651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43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itting on a couch&#10;&#10;Description automatically generated">
            <a:extLst>
              <a:ext uri="{FF2B5EF4-FFF2-40B4-BE49-F238E27FC236}">
                <a16:creationId xmlns:a16="http://schemas.microsoft.com/office/drawing/2014/main" id="{75B367A0-B334-AD7B-CCF5-2E057ADBF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1990"/>
            <a:ext cx="12192000" cy="549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37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F79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itting on a couch&#10;&#10;Description automatically generated">
            <a:extLst>
              <a:ext uri="{FF2B5EF4-FFF2-40B4-BE49-F238E27FC236}">
                <a16:creationId xmlns:a16="http://schemas.microsoft.com/office/drawing/2014/main" id="{BBCA7E08-1589-DDF9-418F-32601A9CC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437" y="643467"/>
            <a:ext cx="2506979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with her hands up&#10;&#10;Description automatically generated">
            <a:extLst>
              <a:ext uri="{FF2B5EF4-FFF2-40B4-BE49-F238E27FC236}">
                <a16:creationId xmlns:a16="http://schemas.microsoft.com/office/drawing/2014/main" id="{43383F42-A95C-B4D0-A573-C0779BC53A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582" y="643467"/>
            <a:ext cx="250697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68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8CF312A0-EBA4-ADA6-266B-24BDC4C1F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31" y="965199"/>
            <a:ext cx="2217420" cy="4927601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sitting on a couch holding a phone&#10;&#10;Description automatically generated">
            <a:extLst>
              <a:ext uri="{FF2B5EF4-FFF2-40B4-BE49-F238E27FC236}">
                <a16:creationId xmlns:a16="http://schemas.microsoft.com/office/drawing/2014/main" id="{E38E9CEC-E0CC-7FB6-EFB4-9560E30A7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217" y="965199"/>
            <a:ext cx="2217877" cy="4928616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66AFC1F-B90B-5F1B-A811-C6F388269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411" y="965199"/>
            <a:ext cx="2217420" cy="492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05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and person sitting on a couch&#10;&#10;Description automatically generated">
            <a:extLst>
              <a:ext uri="{FF2B5EF4-FFF2-40B4-BE49-F238E27FC236}">
                <a16:creationId xmlns:a16="http://schemas.microsoft.com/office/drawing/2014/main" id="{56F78258-8F74-09E1-0E36-BE2ED57A8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975360"/>
            <a:ext cx="10905066" cy="490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09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077A232-17BC-6620-2F48-F616463D8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81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A8361DF-8701-CB68-3663-06C69837F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87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742E04D6-2FED-4726-FDA9-BF24D419E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993" y="643467"/>
            <a:ext cx="2506979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6DE3BBC1-C377-6D6C-4412-6952A15A1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26" y="643467"/>
            <a:ext cx="250697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3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65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miling at camera&#10;&#10;Description automatically generated">
            <a:extLst>
              <a:ext uri="{FF2B5EF4-FFF2-40B4-BE49-F238E27FC236}">
                <a16:creationId xmlns:a16="http://schemas.microsoft.com/office/drawing/2014/main" id="{2F4294BD-9F2E-1F80-489B-54AD5FA42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975360"/>
            <a:ext cx="10905066" cy="490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28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3B7F6EA-7A49-E69A-CB7C-BC9943CE6AC5}"/>
              </a:ext>
            </a:extLst>
          </p:cNvPr>
          <p:cNvSpPr txBox="1"/>
          <p:nvPr/>
        </p:nvSpPr>
        <p:spPr>
          <a:xfrm>
            <a:off x="3050412" y="2979336"/>
            <a:ext cx="7037485" cy="24308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000" b="1" dirty="0">
                <a:solidFill>
                  <a:schemeClr val="tx2"/>
                </a:solidFill>
              </a:rPr>
              <a:t>TESTIMONIES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46245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standing in front of a microphone&#10;&#10;Description automatically generated">
            <a:extLst>
              <a:ext uri="{FF2B5EF4-FFF2-40B4-BE49-F238E27FC236}">
                <a16:creationId xmlns:a16="http://schemas.microsoft.com/office/drawing/2014/main" id="{1045F138-B6B1-E5CC-608B-A2F9D36AE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4" name="Picture 3" descr="A person standing at a podium with a microphone&#10;&#10;Description automatically generated">
            <a:extLst>
              <a:ext uri="{FF2B5EF4-FFF2-40B4-BE49-F238E27FC236}">
                <a16:creationId xmlns:a16="http://schemas.microsoft.com/office/drawing/2014/main" id="{653238C7-F1E4-DBD1-3AB8-A67EEE5902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147"/>
          <a:stretch>
            <a:fillRect/>
          </a:stretch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41CFE9B2-922D-F830-577E-BE22A44FF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9" r="2" b="4796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01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erson and person standing in front of a glass case&#10;&#10;Description automatically generated">
            <a:extLst>
              <a:ext uri="{FF2B5EF4-FFF2-40B4-BE49-F238E27FC236}">
                <a16:creationId xmlns:a16="http://schemas.microsoft.com/office/drawing/2014/main" id="{D42D0FCE-4CAF-1600-F108-DB4735BF0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" b="2714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5" name="Picture 4" descr="A person standing at a podium with a microphone&#10;&#10;Description automatically generated">
            <a:extLst>
              <a:ext uri="{FF2B5EF4-FFF2-40B4-BE49-F238E27FC236}">
                <a16:creationId xmlns:a16="http://schemas.microsoft.com/office/drawing/2014/main" id="{8F40F4D4-9E7E-F35B-40C1-236C7BF38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147"/>
          <a:stretch>
            <a:fillRect/>
          </a:stretch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9" name="Picture 8" descr="A person holding a bag of food&#10;&#10;Description automatically generated">
            <a:extLst>
              <a:ext uri="{FF2B5EF4-FFF2-40B4-BE49-F238E27FC236}">
                <a16:creationId xmlns:a16="http://schemas.microsoft.com/office/drawing/2014/main" id="{4C9A90EE-B7A0-9782-520E-11A00E3DE1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" r="-3" b="2946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03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person and person standing next to each other&#10;&#10;Description automatically generated">
            <a:extLst>
              <a:ext uri="{FF2B5EF4-FFF2-40B4-BE49-F238E27FC236}">
                <a16:creationId xmlns:a16="http://schemas.microsoft.com/office/drawing/2014/main" id="{94B76251-6B40-F51A-6C6F-421F316C0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51" b="-2"/>
          <a:stretch>
            <a:fillRect/>
          </a:stretch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7" name="Picture 6" descr="A person standing in front of a group of people sitting in chairs&#10;&#10;Description automatically generated">
            <a:extLst>
              <a:ext uri="{FF2B5EF4-FFF2-40B4-BE49-F238E27FC236}">
                <a16:creationId xmlns:a16="http://schemas.microsoft.com/office/drawing/2014/main" id="{A823BAF5-E85E-1A85-7BC9-20B593869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3" r="-2" b="-2"/>
          <a:stretch>
            <a:fillRect/>
          </a:stretch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5" name="Picture 4" descr="A person standing in front of a podium&#10;&#10;Description automatically generated">
            <a:extLst>
              <a:ext uri="{FF2B5EF4-FFF2-40B4-BE49-F238E27FC236}">
                <a16:creationId xmlns:a16="http://schemas.microsoft.com/office/drawing/2014/main" id="{760E0246-73B3-DC4F-131E-A1BE8A7A7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8" r="-2" b="44494"/>
          <a:stretch>
            <a:fillRect/>
          </a:stretch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2" name="Picture 1" descr="A person standing at a podium&#10;&#10;Description automatically generated">
            <a:extLst>
              <a:ext uri="{FF2B5EF4-FFF2-40B4-BE49-F238E27FC236}">
                <a16:creationId xmlns:a16="http://schemas.microsoft.com/office/drawing/2014/main" id="{BBDED045-2022-67A9-BE4C-41E55C62B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7" r="1" b="42685"/>
          <a:stretch>
            <a:fillRect/>
          </a:stretch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76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standing in a hallway&#10;&#10;Description automatically generated">
            <a:extLst>
              <a:ext uri="{FF2B5EF4-FFF2-40B4-BE49-F238E27FC236}">
                <a16:creationId xmlns:a16="http://schemas.microsoft.com/office/drawing/2014/main" id="{BB32435E-18C0-3D5E-8D45-EBDD98BCB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6549"/>
          <a:stretch>
            <a:fillRect/>
          </a:stretch>
        </p:blipFill>
        <p:spPr>
          <a:xfrm>
            <a:off x="838199" y="557188"/>
            <a:ext cx="3462131" cy="5751713"/>
          </a:xfrm>
          <a:prstGeom prst="rect">
            <a:avLst/>
          </a:prstGeom>
        </p:spPr>
      </p:pic>
      <p:pic>
        <p:nvPicPr>
          <p:cNvPr id="7" name="Picture 6" descr="A person smiling with a book&#10;&#10;Description automatically generated">
            <a:extLst>
              <a:ext uri="{FF2B5EF4-FFF2-40B4-BE49-F238E27FC236}">
                <a16:creationId xmlns:a16="http://schemas.microsoft.com/office/drawing/2014/main" id="{3AE96229-4271-439D-C16B-53EDF366EF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14"/>
          <a:stretch>
            <a:fillRect/>
          </a:stretch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3" name="Picture 2" descr="A couple of men standing next to a table&#10;&#10;Description automatically generated">
            <a:extLst>
              <a:ext uri="{FF2B5EF4-FFF2-40B4-BE49-F238E27FC236}">
                <a16:creationId xmlns:a16="http://schemas.microsoft.com/office/drawing/2014/main" id="{A3AE1AD0-95FF-76B9-B8AD-35FEA04CC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6" r="-2" b="-2"/>
          <a:stretch>
            <a:fillRect/>
          </a:stretch>
        </p:blipFill>
        <p:spPr>
          <a:xfrm>
            <a:off x="7913930" y="557188"/>
            <a:ext cx="3439859" cy="57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37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3B7F6EA-7A49-E69A-CB7C-BC9943CE6AC5}"/>
              </a:ext>
            </a:extLst>
          </p:cNvPr>
          <p:cNvSpPr txBox="1"/>
          <p:nvPr/>
        </p:nvSpPr>
        <p:spPr>
          <a:xfrm>
            <a:off x="3050412" y="2308700"/>
            <a:ext cx="8227188" cy="3101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ILHEUS BEACH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0E2841"/>
                </a:solidFill>
                <a:latin typeface="Aptos" panose="02110004020202020204"/>
              </a:rPr>
              <a:t>(Atlantic Ocean)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8677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307693-333E-01AF-AADE-38BF8214F75C}"/>
              </a:ext>
            </a:extLst>
          </p:cNvPr>
          <p:cNvSpPr txBox="1"/>
          <p:nvPr/>
        </p:nvSpPr>
        <p:spPr>
          <a:xfrm>
            <a:off x="4432179" y="1559130"/>
            <a:ext cx="3505200" cy="31146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BEACH TIME @ ILHEUS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erson and person standing in water&#10;&#10;Description automatically generated">
            <a:extLst>
              <a:ext uri="{FF2B5EF4-FFF2-40B4-BE49-F238E27FC236}">
                <a16:creationId xmlns:a16="http://schemas.microsoft.com/office/drawing/2014/main" id="{5C73804A-B888-6C08-AC7C-F5A4B8192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"/>
          <a:stretch>
            <a:fillRect/>
          </a:stretch>
        </p:blipFill>
        <p:spPr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 person and person lying on chairs&#10;&#10;Description automatically generated">
            <a:extLst>
              <a:ext uri="{FF2B5EF4-FFF2-40B4-BE49-F238E27FC236}">
                <a16:creationId xmlns:a16="http://schemas.microsoft.com/office/drawing/2014/main" id="{BE09A8AF-E2B2-DE8B-476E-B35C9FA88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9" r="41844"/>
          <a:stretch>
            <a:fillRect/>
          </a:stretch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5746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reading a book with a microphone&#10;&#10;Description automatically generated">
            <a:extLst>
              <a:ext uri="{FF2B5EF4-FFF2-40B4-BE49-F238E27FC236}">
                <a16:creationId xmlns:a16="http://schemas.microsoft.com/office/drawing/2014/main" id="{9C1DF844-160A-888D-A31E-436648ADC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" r="1737"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357C9B-75D0-4C2F-2622-DF0773EBA546}"/>
              </a:ext>
            </a:extLst>
          </p:cNvPr>
          <p:cNvSpPr txBox="1"/>
          <p:nvPr/>
        </p:nvSpPr>
        <p:spPr>
          <a:xfrm>
            <a:off x="8347587" y="452284"/>
            <a:ext cx="3736258" cy="5506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/>
              <a:t>COMMIS-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/>
              <a:t>SIONING SUNDAY: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8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/>
              <a:t>JUNE 1,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0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a beach&#10;&#10;Description automatically generated">
            <a:extLst>
              <a:ext uri="{FF2B5EF4-FFF2-40B4-BE49-F238E27FC236}">
                <a16:creationId xmlns:a16="http://schemas.microsoft.com/office/drawing/2014/main" id="{5BC8B234-04B7-4998-0162-024D0309B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58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clouds reflecting on water&#10;&#10;Description automatically generated">
            <a:extLst>
              <a:ext uri="{FF2B5EF4-FFF2-40B4-BE49-F238E27FC236}">
                <a16:creationId xmlns:a16="http://schemas.microsoft.com/office/drawing/2014/main" id="{98073DA9-EDEF-3268-1100-66F75AD65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70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a beach&#10;&#10;Description automatically generated">
            <a:extLst>
              <a:ext uri="{FF2B5EF4-FFF2-40B4-BE49-F238E27FC236}">
                <a16:creationId xmlns:a16="http://schemas.microsoft.com/office/drawing/2014/main" id="{021F9C39-C280-1C57-2FFC-4E10251B0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96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n a beach&#10;&#10;Description automatically generated">
            <a:extLst>
              <a:ext uri="{FF2B5EF4-FFF2-40B4-BE49-F238E27FC236}">
                <a16:creationId xmlns:a16="http://schemas.microsoft.com/office/drawing/2014/main" id="{BD7B118B-5953-6DF8-FB21-3B68E18C6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56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blue sky&#10;&#10;Description automatically generated">
            <a:extLst>
              <a:ext uri="{FF2B5EF4-FFF2-40B4-BE49-F238E27FC236}">
                <a16:creationId xmlns:a16="http://schemas.microsoft.com/office/drawing/2014/main" id="{C1719BAE-1710-76F9-C096-2DAFF9370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81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5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and person standing on a beach&#10;&#10;Description automatically generated">
            <a:extLst>
              <a:ext uri="{FF2B5EF4-FFF2-40B4-BE49-F238E27FC236}">
                <a16:creationId xmlns:a16="http://schemas.microsoft.com/office/drawing/2014/main" id="{D6A6D123-22C0-ACFE-3551-C201B9FDE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9" b="9326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Picture 2" descr="A group of women standing in the water&#10;&#10;Description automatically generated">
            <a:extLst>
              <a:ext uri="{FF2B5EF4-FFF2-40B4-BE49-F238E27FC236}">
                <a16:creationId xmlns:a16="http://schemas.microsoft.com/office/drawing/2014/main" id="{E3B1334E-154D-9218-F5F5-2400AB3B2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2" b="7744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6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and person standing on a beach&#10;&#10;Description automatically generated">
            <a:extLst>
              <a:ext uri="{FF2B5EF4-FFF2-40B4-BE49-F238E27FC236}">
                <a16:creationId xmlns:a16="http://schemas.microsoft.com/office/drawing/2014/main" id="{E093EEF1-B9D2-7317-6956-53FA42FDE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4" r="1" b="1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3" name="Picture 2" descr="A person and person taking a selfie on a beach&#10;&#10;Description automatically generated">
            <a:extLst>
              <a:ext uri="{FF2B5EF4-FFF2-40B4-BE49-F238E27FC236}">
                <a16:creationId xmlns:a16="http://schemas.microsoft.com/office/drawing/2014/main" id="{4D21A638-2738-F071-6405-460DAB828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3" r="11751" b="-3"/>
          <a:stretch>
            <a:fillRect/>
          </a:stretch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7" name="Picture 6" descr="A person standing on a beach&#10;&#10;Description automatically generated">
            <a:extLst>
              <a:ext uri="{FF2B5EF4-FFF2-40B4-BE49-F238E27FC236}">
                <a16:creationId xmlns:a16="http://schemas.microsoft.com/office/drawing/2014/main" id="{D37717DE-63E6-7E01-1B97-5555ADECF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" r="2" b="20905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59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wo men standing in the water&#10;&#10;Description automatically generated">
            <a:extLst>
              <a:ext uri="{FF2B5EF4-FFF2-40B4-BE49-F238E27FC236}">
                <a16:creationId xmlns:a16="http://schemas.microsoft.com/office/drawing/2014/main" id="{1FF4243E-A7DD-187F-2FC9-D49DC97E0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2" r="-2" b="1405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taking a selfie at the beach&#10;&#10;Description automatically generated">
            <a:extLst>
              <a:ext uri="{FF2B5EF4-FFF2-40B4-BE49-F238E27FC236}">
                <a16:creationId xmlns:a16="http://schemas.microsoft.com/office/drawing/2014/main" id="{855A8D01-3FF8-F264-EF2A-467C4999D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9" r="-2" b="-2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6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alm tree with coconuts on it&#10;&#10;Description automatically generated">
            <a:extLst>
              <a:ext uri="{FF2B5EF4-FFF2-40B4-BE49-F238E27FC236}">
                <a16:creationId xmlns:a16="http://schemas.microsoft.com/office/drawing/2014/main" id="{20981FBA-02F4-9BB7-F084-13786B463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1150087"/>
            <a:ext cx="2560320" cy="455168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holding a crab&#10;&#10;Description automatically generated">
            <a:extLst>
              <a:ext uri="{FF2B5EF4-FFF2-40B4-BE49-F238E27FC236}">
                <a16:creationId xmlns:a16="http://schemas.microsoft.com/office/drawing/2014/main" id="{DAA71224-D326-D23A-18AD-B423879D0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3539"/>
          <a:stretch>
            <a:fillRect/>
          </a:stretch>
        </p:blipFill>
        <p:spPr>
          <a:xfrm>
            <a:off x="6258146" y="1227379"/>
            <a:ext cx="2560320" cy="439046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holding a coconut&#10;&#10;Description automatically generated">
            <a:extLst>
              <a:ext uri="{FF2B5EF4-FFF2-40B4-BE49-F238E27FC236}">
                <a16:creationId xmlns:a16="http://schemas.microsoft.com/office/drawing/2014/main" id="{044B2D79-F6A8-3422-CA4B-12B808768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147"/>
          <a:stretch>
            <a:fillRect/>
          </a:stretch>
        </p:blipFill>
        <p:spPr>
          <a:xfrm>
            <a:off x="3208993" y="1254877"/>
            <a:ext cx="2560320" cy="436296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wo men standing next to each other&#10;&#10;Description automatically generated">
            <a:extLst>
              <a:ext uri="{FF2B5EF4-FFF2-40B4-BE49-F238E27FC236}">
                <a16:creationId xmlns:a16="http://schemas.microsoft.com/office/drawing/2014/main" id="{542642F0-70BE-8897-12A2-38AA36643E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2" r="5909" b="-3"/>
          <a:stretch>
            <a:fillRect/>
          </a:stretch>
        </p:blipFill>
        <p:spPr>
          <a:xfrm>
            <a:off x="9120662" y="1227379"/>
            <a:ext cx="2560320" cy="439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68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F7B3F09-9328-78DD-3790-50EAA54F0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7" b="22577"/>
          <a:stretch>
            <a:fillRect/>
          </a:stretch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8" name="Picture 7" descr="A person and child playing with a ball&#10;&#10;Description automatically generated">
            <a:extLst>
              <a:ext uri="{FF2B5EF4-FFF2-40B4-BE49-F238E27FC236}">
                <a16:creationId xmlns:a16="http://schemas.microsoft.com/office/drawing/2014/main" id="{2A8EFC43-7B28-04DC-2A83-E341D3563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735"/>
          <a:stretch>
            <a:fillRect/>
          </a:stretch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94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1806C00D-870A-6E5C-0CB1-F2AF981892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3" r="-2" b="14551"/>
          <a:stretch>
            <a:fillRect/>
          </a:stretch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8" name="Picture 7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405A9D6F-CB07-0FEF-566C-F347C716E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2597"/>
          <a:stretch>
            <a:fillRect/>
          </a:stretch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3" name="Picture 2" descr="A group of people standing in front of a car&#10;&#10;Description automatically generated">
            <a:extLst>
              <a:ext uri="{FF2B5EF4-FFF2-40B4-BE49-F238E27FC236}">
                <a16:creationId xmlns:a16="http://schemas.microsoft.com/office/drawing/2014/main" id="{979117BF-0471-9A22-0FBC-F0CF9BA7C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" r="27782" b="-1"/>
          <a:stretch>
            <a:fillRect/>
          </a:stretch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A667FE-4BBD-C8B5-87D5-33FA55A54744}"/>
              </a:ext>
            </a:extLst>
          </p:cNvPr>
          <p:cNvSpPr txBox="1"/>
          <p:nvPr/>
        </p:nvSpPr>
        <p:spPr>
          <a:xfrm>
            <a:off x="6195373" y="321732"/>
            <a:ext cx="5674897" cy="6481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/>
              <a:t>We departed in 4 different cars to spend the night in Minneapolis on June 4</a:t>
            </a:r>
            <a:r>
              <a:rPr lang="en-US" sz="2000" b="1" baseline="30000" dirty="0"/>
              <a:t>th</a:t>
            </a:r>
            <a:r>
              <a:rPr lang="en-U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7865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posing for a photo in front of a house&#10;&#10;Description automatically generated">
            <a:extLst>
              <a:ext uri="{FF2B5EF4-FFF2-40B4-BE49-F238E27FC236}">
                <a16:creationId xmlns:a16="http://schemas.microsoft.com/office/drawing/2014/main" id="{BF12074E-5842-8D1A-3848-8FEBABA72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44" r="1" b="29911"/>
          <a:stretch>
            <a:fillRect/>
          </a:stretch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00A2B2-EE52-C663-7488-1B2A45DD96BB}"/>
              </a:ext>
            </a:extLst>
          </p:cNvPr>
          <p:cNvSpPr txBox="1"/>
          <p:nvPr/>
        </p:nvSpPr>
        <p:spPr>
          <a:xfrm>
            <a:off x="307775" y="261437"/>
            <a:ext cx="4218527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/>
              <a:t>GROUP PICTURE @ ILHEUS BEACH</a:t>
            </a:r>
          </a:p>
        </p:txBody>
      </p:sp>
    </p:spTree>
    <p:extLst>
      <p:ext uri="{BB962C8B-B14F-4D97-AF65-F5344CB8AC3E}">
        <p14:creationId xmlns:p14="http://schemas.microsoft.com/office/powerpoint/2010/main" val="3601373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climbing a fence&#10;&#10;Description automatically generated">
            <a:extLst>
              <a:ext uri="{FF2B5EF4-FFF2-40B4-BE49-F238E27FC236}">
                <a16:creationId xmlns:a16="http://schemas.microsoft.com/office/drawing/2014/main" id="{22CEEE8C-72E0-BAB3-CE48-2DC0C7920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" b="34838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climbing a fence&#10;&#10;Description automatically generated">
            <a:extLst>
              <a:ext uri="{FF2B5EF4-FFF2-40B4-BE49-F238E27FC236}">
                <a16:creationId xmlns:a16="http://schemas.microsoft.com/office/drawing/2014/main" id="{664A1BCF-BA67-5B32-12A5-33982EC74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4" b="17997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5D6C16-1672-BB23-29FA-FAD50F2B8E32}"/>
              </a:ext>
            </a:extLst>
          </p:cNvPr>
          <p:cNvSpPr txBox="1"/>
          <p:nvPr/>
        </p:nvSpPr>
        <p:spPr>
          <a:xfrm>
            <a:off x="6455426" y="643467"/>
            <a:ext cx="5061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Ask them later about this…. </a:t>
            </a:r>
            <a:r>
              <a:rPr lang="en-US" sz="2800" b="1" dirty="0">
                <a:sym typeface="Wingdings" panose="05000000000000000000" pitchFamily="2" charset="2"/>
              </a:rPr>
              <a:t>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1312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952196C-62C8-2362-A3C0-CC2A171F8BA6}"/>
              </a:ext>
            </a:extLst>
          </p:cNvPr>
          <p:cNvSpPr txBox="1"/>
          <p:nvPr/>
        </p:nvSpPr>
        <p:spPr>
          <a:xfrm>
            <a:off x="3050412" y="2308700"/>
            <a:ext cx="6717043" cy="3101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tx2"/>
                </a:solidFill>
              </a:rPr>
              <a:t>THOMPSON THEOLOGICAL BIBLE SEMINARY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tx2"/>
                </a:solidFill>
              </a:rPr>
              <a:t>Founded March 1, 1968 by Bob &amp; Alice Thompson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35705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standing at a podium in front of a group of people&#10;&#10;Description automatically generated">
            <a:extLst>
              <a:ext uri="{FF2B5EF4-FFF2-40B4-BE49-F238E27FC236}">
                <a16:creationId xmlns:a16="http://schemas.microsoft.com/office/drawing/2014/main" id="{E81FC605-508C-96DC-805D-72454F1AB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" r="-2" b="-2"/>
          <a:stretch>
            <a:fillRect/>
          </a:stretch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4" descr="A person standing in front of a whiteboard&#10;&#10;Description automatically generated">
            <a:extLst>
              <a:ext uri="{FF2B5EF4-FFF2-40B4-BE49-F238E27FC236}">
                <a16:creationId xmlns:a16="http://schemas.microsoft.com/office/drawing/2014/main" id="{221A43F6-9991-0CFD-7ACC-A9858855B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5" b="-2"/>
          <a:stretch>
            <a:fillRect/>
          </a:stretch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54AEDD-6994-F62C-5F15-A72647766000}"/>
              </a:ext>
            </a:extLst>
          </p:cNvPr>
          <p:cNvSpPr txBox="1"/>
          <p:nvPr/>
        </p:nvSpPr>
        <p:spPr>
          <a:xfrm>
            <a:off x="438912" y="1524659"/>
            <a:ext cx="5019074" cy="2774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Cristina had the privilege of speaking about her parent’s legacy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heart with a flag and text&#10;&#10;Description automatically generated">
            <a:extLst>
              <a:ext uri="{FF2B5EF4-FFF2-40B4-BE49-F238E27FC236}">
                <a16:creationId xmlns:a16="http://schemas.microsoft.com/office/drawing/2014/main" id="{645D071F-EEB8-A4A6-9522-FCF9D5F90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7" y="4922797"/>
            <a:ext cx="2834838" cy="148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04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tanding in front of a whiteboard&#10;&#10;Description automatically generated">
            <a:extLst>
              <a:ext uri="{FF2B5EF4-FFF2-40B4-BE49-F238E27FC236}">
                <a16:creationId xmlns:a16="http://schemas.microsoft.com/office/drawing/2014/main" id="{16AD7755-6CB0-5555-A73D-CF451269F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5ED3084-C384-47C7-2FB8-0D7D81A4DDCB}"/>
              </a:ext>
            </a:extLst>
          </p:cNvPr>
          <p:cNvSpPr txBox="1"/>
          <p:nvPr/>
        </p:nvSpPr>
        <p:spPr>
          <a:xfrm>
            <a:off x="6508956" y="924233"/>
            <a:ext cx="5270090" cy="5578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Cristina spoke in English so the team could understand, and David translated it into Portuguese for the Seminary students; this was a significant and emotional evening for Cristina!</a:t>
            </a:r>
          </a:p>
        </p:txBody>
      </p:sp>
    </p:spTree>
    <p:extLst>
      <p:ext uri="{BB962C8B-B14F-4D97-AF65-F5344CB8AC3E}">
        <p14:creationId xmlns:p14="http://schemas.microsoft.com/office/powerpoint/2010/main" val="1552193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3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F9656158-B242-5693-D875-08F57BEA63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975360"/>
            <a:ext cx="10905066" cy="490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29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19502AA-3C5C-6768-DD76-0521E7B7F82C}"/>
              </a:ext>
            </a:extLst>
          </p:cNvPr>
          <p:cNvSpPr txBox="1"/>
          <p:nvPr/>
        </p:nvSpPr>
        <p:spPr>
          <a:xfrm>
            <a:off x="2224503" y="2539745"/>
            <a:ext cx="8060040" cy="400107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ALICE THOMPSON CHRISTIAN GRADESCHOOL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2800" b="1" dirty="0">
              <a:solidFill>
                <a:srgbClr val="0E2841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COAT = CO – Colegio  |  </a:t>
            </a:r>
            <a:r>
              <a:rPr lang="en-US" sz="2800" b="1" dirty="0">
                <a:solidFill>
                  <a:srgbClr val="0E2841"/>
                </a:solidFill>
                <a:latin typeface="Aptos" panose="02110004020202020204"/>
              </a:rPr>
              <a:t>AT – Alice Thompson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Inaugurated by Alice Thompson in June 2017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E2841"/>
                </a:solidFill>
                <a:latin typeface="Aptos" panose="02110004020202020204"/>
              </a:rPr>
              <a:t>Opened in </a:t>
            </a:r>
            <a:r>
              <a:rPr lang="en-US" sz="2800" b="1" u="sng" dirty="0">
                <a:solidFill>
                  <a:srgbClr val="0E2841"/>
                </a:solidFill>
                <a:latin typeface="Aptos" panose="02110004020202020204"/>
              </a:rPr>
              <a:t>February 2018</a:t>
            </a:r>
            <a:r>
              <a:rPr lang="en-US" sz="2800" b="1" dirty="0">
                <a:solidFill>
                  <a:srgbClr val="0E2841"/>
                </a:solidFill>
                <a:latin typeface="Aptos" panose="02110004020202020204"/>
              </a:rPr>
              <a:t> with 57 students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 of June 2025, there are 346 students!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6" name="Picture 5" descr="A close-up of a person with her hands under her chin&#10;&#10;Description automatically generated">
            <a:extLst>
              <a:ext uri="{FF2B5EF4-FFF2-40B4-BE49-F238E27FC236}">
                <a16:creationId xmlns:a16="http://schemas.microsoft.com/office/drawing/2014/main" id="{0EAC1946-6234-B588-13BC-7AB351F8C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91" y="197503"/>
            <a:ext cx="2330691" cy="233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30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and a child looking at a phone&#10;&#10;Description automatically generated">
            <a:extLst>
              <a:ext uri="{FF2B5EF4-FFF2-40B4-BE49-F238E27FC236}">
                <a16:creationId xmlns:a16="http://schemas.microsoft.com/office/drawing/2014/main" id="{231FD9B2-9E5D-AFE5-60AF-15768449B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6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7" name="Picture 6" descr="A person standing in front of a yellow building&#10;&#10;Description automatically generated">
            <a:extLst>
              <a:ext uri="{FF2B5EF4-FFF2-40B4-BE49-F238E27FC236}">
                <a16:creationId xmlns:a16="http://schemas.microsoft.com/office/drawing/2014/main" id="{E258D518-C754-3933-E544-B30742DF7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147"/>
          <a:stretch>
            <a:fillRect/>
          </a:stretch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Picture 2" descr="A person standing in a circle with a group of children&#10;&#10;Description automatically generated">
            <a:extLst>
              <a:ext uri="{FF2B5EF4-FFF2-40B4-BE49-F238E27FC236}">
                <a16:creationId xmlns:a16="http://schemas.microsoft.com/office/drawing/2014/main" id="{DFF467B7-3FA1-C6CC-26FA-E123394A8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8" r="2" b="18917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54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BCD68252-EFA0-BD4D-3FEF-02F55B8EE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005"/>
            <a:ext cx="12192000" cy="54828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FC4852-C5AC-FA4E-D5C5-EC0A592B9909}"/>
              </a:ext>
            </a:extLst>
          </p:cNvPr>
          <p:cNvSpPr txBox="1"/>
          <p:nvPr/>
        </p:nvSpPr>
        <p:spPr>
          <a:xfrm>
            <a:off x="0" y="25116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 CHILDREN AT “COAT” – ALICE THOMPSON GRADESCHOOL</a:t>
            </a:r>
          </a:p>
        </p:txBody>
      </p:sp>
    </p:spTree>
    <p:extLst>
      <p:ext uri="{BB962C8B-B14F-4D97-AF65-F5344CB8AC3E}">
        <p14:creationId xmlns:p14="http://schemas.microsoft.com/office/powerpoint/2010/main" val="2678252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and child posing for a picture&#10;&#10;Description automatically generated">
            <a:extLst>
              <a:ext uri="{FF2B5EF4-FFF2-40B4-BE49-F238E27FC236}">
                <a16:creationId xmlns:a16="http://schemas.microsoft.com/office/drawing/2014/main" id="{268AE1A8-6A38-703F-06A5-4F9CEB5B3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4" name="Picture 3" descr="A person holding a child&#10;&#10;Description automatically generated">
            <a:extLst>
              <a:ext uri="{FF2B5EF4-FFF2-40B4-BE49-F238E27FC236}">
                <a16:creationId xmlns:a16="http://schemas.microsoft.com/office/drawing/2014/main" id="{49FF8FA3-ED6D-4E48-C4EF-52AAA57CD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24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in a chair&#10;&#10;Description automatically generated">
            <a:extLst>
              <a:ext uri="{FF2B5EF4-FFF2-40B4-BE49-F238E27FC236}">
                <a16:creationId xmlns:a16="http://schemas.microsoft.com/office/drawing/2014/main" id="{10A65CEC-2F94-7138-C6EF-2F2BA46F3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r="19238"/>
          <a:stretch>
            <a:fillRect/>
          </a:stretch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B04C1A-A379-5A44-11A3-9288D38C55B0}"/>
              </a:ext>
            </a:extLst>
          </p:cNvPr>
          <p:cNvSpPr txBox="1"/>
          <p:nvPr/>
        </p:nvSpPr>
        <p:spPr>
          <a:xfrm>
            <a:off x="4133849" y="589936"/>
            <a:ext cx="3810000" cy="567812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 many airplane rides….let’s just say airplanes got a little “old!” 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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And, we met a new friend, Miquel (right), at the Dallas airport! He is a professional athlete, born-again believer, who is living in the USA and a youth pastor! </a:t>
            </a:r>
          </a:p>
        </p:txBody>
      </p:sp>
      <p:pic>
        <p:nvPicPr>
          <p:cNvPr id="6" name="Picture 5" descr="A couple of men smiling&#10;&#10;Description automatically generated">
            <a:extLst>
              <a:ext uri="{FF2B5EF4-FFF2-40B4-BE49-F238E27FC236}">
                <a16:creationId xmlns:a16="http://schemas.microsoft.com/office/drawing/2014/main" id="{1CA1B275-2815-23CD-5D17-271BAFDD1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023"/>
          <a:stretch>
            <a:fillRect/>
          </a:stretch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6133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selfie&#10;&#10;Description automatically generated">
            <a:extLst>
              <a:ext uri="{FF2B5EF4-FFF2-40B4-BE49-F238E27FC236}">
                <a16:creationId xmlns:a16="http://schemas.microsoft.com/office/drawing/2014/main" id="{2AC59016-026F-41B0-909C-13D059F4A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0211"/>
          <a:stretch>
            <a:fillRect/>
          </a:stretch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Picture 4" descr="A person and a child posing for a picture&#10;&#10;Description automatically generated">
            <a:extLst>
              <a:ext uri="{FF2B5EF4-FFF2-40B4-BE49-F238E27FC236}">
                <a16:creationId xmlns:a16="http://schemas.microsoft.com/office/drawing/2014/main" id="{7E14FC9E-C31A-79E3-8D0E-BDB01A010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9" r="-3" b="36965"/>
          <a:stretch>
            <a:fillRect/>
          </a:stretch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7" name="Picture 6" descr="A person and a child posing for a picture&#10;&#10;Description automatically generated">
            <a:extLst>
              <a:ext uri="{FF2B5EF4-FFF2-40B4-BE49-F238E27FC236}">
                <a16:creationId xmlns:a16="http://schemas.microsoft.com/office/drawing/2014/main" id="{0F000628-ED5C-0D1C-C9E5-3EA1CF659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" r="-3" b="42981"/>
          <a:stretch>
            <a:fillRect/>
          </a:stretch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25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077D4F7-D978-ECCB-8098-E3696EC1C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9" r="22046" b="1"/>
          <a:stretch>
            <a:fillRect/>
          </a:stretch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3" name="Picture 2" descr="A person and a child smiling&#10;&#10;Description automatically generated">
            <a:extLst>
              <a:ext uri="{FF2B5EF4-FFF2-40B4-BE49-F238E27FC236}">
                <a16:creationId xmlns:a16="http://schemas.microsoft.com/office/drawing/2014/main" id="{337AD301-2908-9E07-FE5B-D2B08B639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2" r="11129" b="1"/>
          <a:stretch>
            <a:fillRect/>
          </a:stretch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37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AB12F31A-84AD-255C-EDAD-7A271E8ED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31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and a child posing for a picture&#10;&#10;Description automatically generated">
            <a:extLst>
              <a:ext uri="{FF2B5EF4-FFF2-40B4-BE49-F238E27FC236}">
                <a16:creationId xmlns:a16="http://schemas.microsoft.com/office/drawing/2014/main" id="{B5E8EAFD-6DFD-AFF2-B5A5-FF3BF6D48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547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and a child posing for a picture&#10;&#10;Description automatically generated">
            <a:extLst>
              <a:ext uri="{FF2B5EF4-FFF2-40B4-BE49-F238E27FC236}">
                <a16:creationId xmlns:a16="http://schemas.microsoft.com/office/drawing/2014/main" id="{E6010582-9E2D-EEF6-F02B-222689CB4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547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48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ck of a person with a blue shirt&#10;&#10;Description automatically generated">
            <a:extLst>
              <a:ext uri="{FF2B5EF4-FFF2-40B4-BE49-F238E27FC236}">
                <a16:creationId xmlns:a16="http://schemas.microsoft.com/office/drawing/2014/main" id="{E5ED1195-D68E-7117-01EB-0C1369DAC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289"/>
            <a:ext cx="12192000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75D4F1-1E3F-8852-BAA1-2BA5765C7109}"/>
              </a:ext>
            </a:extLst>
          </p:cNvPr>
          <p:cNvSpPr txBox="1"/>
          <p:nvPr/>
        </p:nvSpPr>
        <p:spPr>
          <a:xfrm>
            <a:off x="0" y="16625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I.E., “Christian Education for Life”</a:t>
            </a:r>
          </a:p>
        </p:txBody>
      </p:sp>
    </p:spTree>
    <p:extLst>
      <p:ext uri="{BB962C8B-B14F-4D97-AF65-F5344CB8AC3E}">
        <p14:creationId xmlns:p14="http://schemas.microsoft.com/office/powerpoint/2010/main" val="2298089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F882BCB-3951-13FC-7BA9-6669B3B0C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F89CF8-278F-1E0F-5CAB-A339B1807D5E}"/>
              </a:ext>
            </a:extLst>
          </p:cNvPr>
          <p:cNvSpPr txBox="1"/>
          <p:nvPr/>
        </p:nvSpPr>
        <p:spPr>
          <a:xfrm>
            <a:off x="0" y="0"/>
            <a:ext cx="12181172" cy="9233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DEBBIE THOMPSON’S BIRTHDAY!</a:t>
            </a:r>
          </a:p>
        </p:txBody>
      </p:sp>
    </p:spTree>
    <p:extLst>
      <p:ext uri="{BB962C8B-B14F-4D97-AF65-F5344CB8AC3E}">
        <p14:creationId xmlns:p14="http://schemas.microsoft.com/office/powerpoint/2010/main" val="2609406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wearing a hat and a floral shirt&#10;&#10;Description automatically generated">
            <a:extLst>
              <a:ext uri="{FF2B5EF4-FFF2-40B4-BE49-F238E27FC236}">
                <a16:creationId xmlns:a16="http://schemas.microsoft.com/office/drawing/2014/main" id="{67DC3EAA-73CA-418B-C48E-FF2C5DE04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1" r="22381"/>
          <a:stretch>
            <a:fillRect/>
          </a:stretch>
        </p:blipFill>
        <p:spPr>
          <a:xfrm>
            <a:off x="680483" y="685795"/>
            <a:ext cx="2931299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FAD702-158A-12FE-7D50-621F4D93EE01}"/>
              </a:ext>
            </a:extLst>
          </p:cNvPr>
          <p:cNvSpPr txBox="1"/>
          <p:nvPr/>
        </p:nvSpPr>
        <p:spPr>
          <a:xfrm>
            <a:off x="4119049" y="2150848"/>
            <a:ext cx="3976577" cy="30832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</a:rPr>
              <a:t>Mike’s fashion statement while in Brazil!</a:t>
            </a:r>
          </a:p>
        </p:txBody>
      </p:sp>
      <p:pic>
        <p:nvPicPr>
          <p:cNvPr id="3" name="Picture 2" descr="A person holding a bag&#10;&#10;Description automatically generated">
            <a:extLst>
              <a:ext uri="{FF2B5EF4-FFF2-40B4-BE49-F238E27FC236}">
                <a16:creationId xmlns:a16="http://schemas.microsoft.com/office/drawing/2014/main" id="{5867EC39-4082-7B09-A56D-6B96C6E62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5"/>
          <a:stretch>
            <a:fillRect/>
          </a:stretch>
        </p:blipFill>
        <p:spPr>
          <a:xfrm>
            <a:off x="8606117" y="685805"/>
            <a:ext cx="290540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69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C2B03BE-942D-ED60-5975-64943D953F2A}"/>
              </a:ext>
            </a:extLst>
          </p:cNvPr>
          <p:cNvSpPr txBox="1"/>
          <p:nvPr/>
        </p:nvSpPr>
        <p:spPr>
          <a:xfrm>
            <a:off x="3050412" y="2979336"/>
            <a:ext cx="5709721" cy="24308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000" b="1" dirty="0">
                <a:solidFill>
                  <a:schemeClr val="tx2"/>
                </a:solidFill>
              </a:rPr>
              <a:t>CHURCHES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95035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nging in a church&#10;&#10;Description automatically generated">
            <a:extLst>
              <a:ext uri="{FF2B5EF4-FFF2-40B4-BE49-F238E27FC236}">
                <a16:creationId xmlns:a16="http://schemas.microsoft.com/office/drawing/2014/main" id="{EB65EBAE-BC10-B68B-4C0F-5255D8A4F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665"/>
            <a:ext cx="12192000" cy="5478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EE8681-79F7-DBE9-E177-DB9F38779521}"/>
              </a:ext>
            </a:extLst>
          </p:cNvPr>
          <p:cNvSpPr txBox="1"/>
          <p:nvPr/>
        </p:nvSpPr>
        <p:spPr>
          <a:xfrm>
            <a:off x="0" y="2805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“GOODNESS OF GOD” with Valeria signing – at </a:t>
            </a:r>
            <a:r>
              <a:rPr lang="en-US" sz="3200" b="1" dirty="0" err="1"/>
              <a:t>Calvario</a:t>
            </a:r>
            <a:r>
              <a:rPr lang="en-US" sz="3200" b="1" dirty="0"/>
              <a:t> Church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81380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Y30wf4B">
            <a:hlinkClick r:id="" action="ppaction://media"/>
            <a:extLst>
              <a:ext uri="{FF2B5EF4-FFF2-40B4-BE49-F238E27FC236}">
                <a16:creationId xmlns:a16="http://schemas.microsoft.com/office/drawing/2014/main" id="{31C1B727-4089-E42E-8935-534B3028CA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99AA89-CE68-9408-BB7C-23CC562D7E0C}"/>
              </a:ext>
            </a:extLst>
          </p:cNvPr>
          <p:cNvSpPr txBox="1"/>
          <p:nvPr/>
        </p:nvSpPr>
        <p:spPr>
          <a:xfrm>
            <a:off x="403123" y="167148"/>
            <a:ext cx="3386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“Holy Forever” by Chris Tomlin</a:t>
            </a:r>
          </a:p>
          <a:p>
            <a:r>
              <a:rPr lang="en-US" b="1" dirty="0" err="1"/>
              <a:t>Calvario</a:t>
            </a:r>
            <a:r>
              <a:rPr lang="en-US" b="1" dirty="0"/>
              <a:t> Church (&amp; baptism)</a:t>
            </a:r>
          </a:p>
        </p:txBody>
      </p:sp>
    </p:spTree>
    <p:extLst>
      <p:ext uri="{BB962C8B-B14F-4D97-AF65-F5344CB8AC3E}">
        <p14:creationId xmlns:p14="http://schemas.microsoft.com/office/powerpoint/2010/main" val="1696378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a bus&#10;&#10;Description automatically generated">
            <a:extLst>
              <a:ext uri="{FF2B5EF4-FFF2-40B4-BE49-F238E27FC236}">
                <a16:creationId xmlns:a16="http://schemas.microsoft.com/office/drawing/2014/main" id="{9B56BB51-1782-F3EC-F4F9-5B373C5EB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55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a group of kids&#10;&#10;Description automatically generated">
            <a:extLst>
              <a:ext uri="{FF2B5EF4-FFF2-40B4-BE49-F238E27FC236}">
                <a16:creationId xmlns:a16="http://schemas.microsoft.com/office/drawing/2014/main" id="{412517CD-AA9E-B027-63B9-251C88B3A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2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58F19E0-E660-D481-ACBB-6FAC5133C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5" b="113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86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BA2D559-8D1F-CBC9-8589-BBE37E814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" r="7778" b="-1"/>
          <a:stretch>
            <a:fillRect/>
          </a:stretch>
        </p:blipFill>
        <p:spPr>
          <a:xfrm>
            <a:off x="194948" y="173518"/>
            <a:ext cx="7803277" cy="6512761"/>
          </a:xfrm>
          <a:prstGeom prst="rect">
            <a:avLst/>
          </a:prstGeom>
        </p:spPr>
      </p:pic>
      <p:pic>
        <p:nvPicPr>
          <p:cNvPr id="3" name="Picture 2" descr="A group of people holding their hands together&#10;&#10;Description automatically generated">
            <a:extLst>
              <a:ext uri="{FF2B5EF4-FFF2-40B4-BE49-F238E27FC236}">
                <a16:creationId xmlns:a16="http://schemas.microsoft.com/office/drawing/2014/main" id="{3AEE9CA8-89F7-F026-7A35-E3F419D1E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" r="17633" b="1"/>
          <a:stretch>
            <a:fillRect/>
          </a:stretch>
        </p:blipFill>
        <p:spPr>
          <a:xfrm>
            <a:off x="8185614" y="169917"/>
            <a:ext cx="3807644" cy="65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96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v on a wall&#10;&#10;Description automatically generated">
            <a:extLst>
              <a:ext uri="{FF2B5EF4-FFF2-40B4-BE49-F238E27FC236}">
                <a16:creationId xmlns:a16="http://schemas.microsoft.com/office/drawing/2014/main" id="{BA545957-B3B6-D5D4-868D-2A11B2CC4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9220"/>
            <a:ext cx="12192000" cy="54787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713B6F-78EA-D58F-94DF-7492BDC59014}"/>
              </a:ext>
            </a:extLst>
          </p:cNvPr>
          <p:cNvSpPr txBox="1"/>
          <p:nvPr/>
        </p:nvSpPr>
        <p:spPr>
          <a:xfrm>
            <a:off x="1" y="0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BAPTISM AT CALVARIO CHURCH ON SUNDAY, JUNE 8</a:t>
            </a:r>
            <a:r>
              <a:rPr lang="en-US" sz="3200" b="1" baseline="30000" dirty="0"/>
              <a:t>th</a:t>
            </a:r>
            <a:r>
              <a:rPr lang="en-US" sz="3200" b="1" dirty="0"/>
              <a:t> </a:t>
            </a:r>
          </a:p>
          <a:p>
            <a:pPr algn="ctr"/>
            <a:r>
              <a:rPr lang="en-US" sz="2400" b="1" dirty="0"/>
              <a:t>(The baptistry was way up high; and Brazilians were singing in Portuguese, </a:t>
            </a:r>
          </a:p>
          <a:p>
            <a:pPr algn="ctr"/>
            <a:r>
              <a:rPr lang="en-US" sz="2400" b="1" dirty="0"/>
              <a:t>“Holy Forever” by Chris Tomlin)</a:t>
            </a:r>
          </a:p>
        </p:txBody>
      </p:sp>
    </p:spTree>
    <p:extLst>
      <p:ext uri="{BB962C8B-B14F-4D97-AF65-F5344CB8AC3E}">
        <p14:creationId xmlns:p14="http://schemas.microsoft.com/office/powerpoint/2010/main" val="1057258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building with motorcycles parked in front of it&#10;&#10;Description automatically generated">
            <a:extLst>
              <a:ext uri="{FF2B5EF4-FFF2-40B4-BE49-F238E27FC236}">
                <a16:creationId xmlns:a16="http://schemas.microsoft.com/office/drawing/2014/main" id="{9207EA6B-E098-34D9-BCCD-785249ED4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2" r="41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E9CF10-E8DD-5087-7A63-15466B2124EC}"/>
              </a:ext>
            </a:extLst>
          </p:cNvPr>
          <p:cNvSpPr txBox="1"/>
          <p:nvPr/>
        </p:nvSpPr>
        <p:spPr>
          <a:xfrm>
            <a:off x="7552476" y="0"/>
            <a:ext cx="463800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/>
              <a:t>URBIS I CHURCH</a:t>
            </a:r>
          </a:p>
          <a:p>
            <a:pPr algn="r"/>
            <a:r>
              <a:rPr lang="en-US" sz="3200" b="1" dirty="0"/>
              <a:t>(The original church the </a:t>
            </a:r>
          </a:p>
          <a:p>
            <a:pPr algn="r"/>
            <a:r>
              <a:rPr lang="en-US" sz="3200" b="1" dirty="0"/>
              <a:t>Thompsons planted)</a:t>
            </a:r>
          </a:p>
        </p:txBody>
      </p:sp>
    </p:spTree>
    <p:extLst>
      <p:ext uri="{BB962C8B-B14F-4D97-AF65-F5344CB8AC3E}">
        <p14:creationId xmlns:p14="http://schemas.microsoft.com/office/powerpoint/2010/main" val="1383602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uilding with a gate and a sign&#10;&#10;Description automatically generated">
            <a:extLst>
              <a:ext uri="{FF2B5EF4-FFF2-40B4-BE49-F238E27FC236}">
                <a16:creationId xmlns:a16="http://schemas.microsoft.com/office/drawing/2014/main" id="{3238B4F2-E88F-E56D-1567-A06FB40B8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8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55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on a table with a microphone&#10;&#10;Description automatically generated">
            <a:extLst>
              <a:ext uri="{FF2B5EF4-FFF2-40B4-BE49-F238E27FC236}">
                <a16:creationId xmlns:a16="http://schemas.microsoft.com/office/drawing/2014/main" id="{B1A9FA4D-0E3F-93DD-121E-BFBE57BED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0" r="1" b="4311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smiling for a selfie&#10;&#10;Description automatically generated">
            <a:extLst>
              <a:ext uri="{FF2B5EF4-FFF2-40B4-BE49-F238E27FC236}">
                <a16:creationId xmlns:a16="http://schemas.microsoft.com/office/drawing/2014/main" id="{28A8CDF4-812E-1DC5-BB6E-3BBF44CE1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E73E11-B1B8-D029-EBF8-6CD3BFBB96A0}"/>
              </a:ext>
            </a:extLst>
          </p:cNvPr>
          <p:cNvSpPr txBox="1"/>
          <p:nvPr/>
        </p:nvSpPr>
        <p:spPr>
          <a:xfrm>
            <a:off x="0" y="0"/>
            <a:ext cx="2959721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/>
              <a:t>URBIS I CHURCH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A01746-B369-208E-99EC-2F94093AD11D}"/>
              </a:ext>
            </a:extLst>
          </p:cNvPr>
          <p:cNvSpPr txBox="1"/>
          <p:nvPr/>
        </p:nvSpPr>
        <p:spPr>
          <a:xfrm>
            <a:off x="9094839" y="1504335"/>
            <a:ext cx="252992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Natalia, Jonathan’s wife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541303-85DC-A1C1-3763-56781A9CC568}"/>
              </a:ext>
            </a:extLst>
          </p:cNvPr>
          <p:cNvSpPr txBox="1"/>
          <p:nvPr/>
        </p:nvSpPr>
        <p:spPr>
          <a:xfrm>
            <a:off x="4345858" y="105836"/>
            <a:ext cx="474898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Jacque, whom we met in 2013, and is now married and very faithful at the Urbis I Church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51214C-5E08-3984-1432-4CA200D61FFA}"/>
              </a:ext>
            </a:extLst>
          </p:cNvPr>
          <p:cNvCxnSpPr>
            <a:cxnSpLocks/>
          </p:cNvCxnSpPr>
          <p:nvPr/>
        </p:nvCxnSpPr>
        <p:spPr>
          <a:xfrm flipH="1">
            <a:off x="8967019" y="1956619"/>
            <a:ext cx="796413" cy="58993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5E54311-E060-7016-7A7B-92698E25E99B}"/>
              </a:ext>
            </a:extLst>
          </p:cNvPr>
          <p:cNvCxnSpPr>
            <a:cxnSpLocks/>
          </p:cNvCxnSpPr>
          <p:nvPr/>
        </p:nvCxnSpPr>
        <p:spPr>
          <a:xfrm>
            <a:off x="4670322" y="808701"/>
            <a:ext cx="167148" cy="61451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305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uilding with red trim&#10;&#10;Description automatically generated">
            <a:extLst>
              <a:ext uri="{FF2B5EF4-FFF2-40B4-BE49-F238E27FC236}">
                <a16:creationId xmlns:a16="http://schemas.microsoft.com/office/drawing/2014/main" id="{827840D2-C2F9-DBD7-08EC-FF9D46226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329"/>
            <a:ext cx="12192000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3A0826-279F-4862-CB75-D41E4569DE8D}"/>
              </a:ext>
            </a:extLst>
          </p:cNvPr>
          <p:cNvSpPr txBox="1"/>
          <p:nvPr/>
        </p:nvSpPr>
        <p:spPr>
          <a:xfrm>
            <a:off x="0" y="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“MORADA DOS PASSAROS” CHURCH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AND ALSO SEMINARY CHAPEL / CHURCH</a:t>
            </a:r>
          </a:p>
        </p:txBody>
      </p:sp>
    </p:spTree>
    <p:extLst>
      <p:ext uri="{BB962C8B-B14F-4D97-AF65-F5344CB8AC3E}">
        <p14:creationId xmlns:p14="http://schemas.microsoft.com/office/powerpoint/2010/main" val="3322264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6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outside a building&#10;&#10;Description automatically generated">
            <a:extLst>
              <a:ext uri="{FF2B5EF4-FFF2-40B4-BE49-F238E27FC236}">
                <a16:creationId xmlns:a16="http://schemas.microsoft.com/office/drawing/2014/main" id="{1D6F4206-2231-F1D8-62B0-4A3B6FC8C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777" y="643467"/>
            <a:ext cx="4178299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tanding in a room with white chairs&#10;&#10;Description automatically generated">
            <a:extLst>
              <a:ext uri="{FF2B5EF4-FFF2-40B4-BE49-F238E27FC236}">
                <a16:creationId xmlns:a16="http://schemas.microsoft.com/office/drawing/2014/main" id="{74E63276-D9CE-F17E-A652-5BCE41B70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22" y="643467"/>
            <a:ext cx="4178299" cy="5571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C1D7E-9C93-2230-CB2C-0235EE8FF210}"/>
              </a:ext>
            </a:extLst>
          </p:cNvPr>
          <p:cNvSpPr txBox="1"/>
          <p:nvPr/>
        </p:nvSpPr>
        <p:spPr>
          <a:xfrm>
            <a:off x="164857" y="39975"/>
            <a:ext cx="11862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Our group’s donations will complete the stage / pulpit area of the Primavera Church!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B5CDFA-DE39-0CFD-C04D-DCAA1A603A08}"/>
              </a:ext>
            </a:extLst>
          </p:cNvPr>
          <p:cNvSpPr txBox="1"/>
          <p:nvPr/>
        </p:nvSpPr>
        <p:spPr>
          <a:xfrm>
            <a:off x="477012" y="6374916"/>
            <a:ext cx="11237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Ours was the FIRST meeting they held in the newly built Sanctuary!</a:t>
            </a:r>
          </a:p>
        </p:txBody>
      </p:sp>
    </p:spTree>
    <p:extLst>
      <p:ext uri="{BB962C8B-B14F-4D97-AF65-F5344CB8AC3E}">
        <p14:creationId xmlns:p14="http://schemas.microsoft.com/office/powerpoint/2010/main" val="1147395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DBF1D5FC-4F89-D2EA-3769-A55A9DE9A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56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at a podium with a microphone and a person standing at a podium&#10;&#10;Description automatically generated">
            <a:extLst>
              <a:ext uri="{FF2B5EF4-FFF2-40B4-BE49-F238E27FC236}">
                <a16:creationId xmlns:a16="http://schemas.microsoft.com/office/drawing/2014/main" id="{07E3B7B9-3FCF-C310-C11E-A80D075C4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5" r="1" b="2728"/>
          <a:stretch>
            <a:fillRect/>
          </a:stretch>
        </p:blipFill>
        <p:spPr>
          <a:xfrm>
            <a:off x="-6507" y="1183339"/>
            <a:ext cx="4046132" cy="5707537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473ECAC-E8B6-B542-9C55-57B21160E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6252"/>
          <a:stretch>
            <a:fillRect/>
          </a:stretch>
        </p:blipFill>
        <p:spPr>
          <a:xfrm>
            <a:off x="4094960" y="10"/>
            <a:ext cx="4029005" cy="5707527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AAB5C5B-53B4-995D-F745-71315EB94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655"/>
          <a:stretch>
            <a:fillRect/>
          </a:stretch>
        </p:blipFill>
        <p:spPr>
          <a:xfrm>
            <a:off x="8179347" y="1183339"/>
            <a:ext cx="4012654" cy="570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21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6D62B697-10F5-AB74-DF96-CEFD6F8A0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9" r="4992" b="-2"/>
          <a:stretch>
            <a:fillRect/>
          </a:stretch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3" name="Picture 2" descr="A person holding a baby&#10;&#10;Description automatically generated">
            <a:extLst>
              <a:ext uri="{FF2B5EF4-FFF2-40B4-BE49-F238E27FC236}">
                <a16:creationId xmlns:a16="http://schemas.microsoft.com/office/drawing/2014/main" id="{909E9FBD-5513-2042-281D-DAAE7932F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" r="15859" b="-2"/>
          <a:stretch>
            <a:fillRect/>
          </a:stretch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7" name="Picture 6" descr="A group of men standing outside&#10;&#10;Description automatically generated">
            <a:extLst>
              <a:ext uri="{FF2B5EF4-FFF2-40B4-BE49-F238E27FC236}">
                <a16:creationId xmlns:a16="http://schemas.microsoft.com/office/drawing/2014/main" id="{B7A87B30-350B-1DE9-B164-1D4DA49C5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2" r="2" b="33780"/>
          <a:stretch>
            <a:fillRect/>
          </a:stretch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5" name="Picture 4" descr="Two men standing on a sidewalk&#10;&#10;Description automatically generated">
            <a:extLst>
              <a:ext uri="{FF2B5EF4-FFF2-40B4-BE49-F238E27FC236}">
                <a16:creationId xmlns:a16="http://schemas.microsoft.com/office/drawing/2014/main" id="{60CC788B-7D63-AED9-E073-4C7D0E8031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6" r="2" b="30404"/>
          <a:stretch>
            <a:fillRect/>
          </a:stretch>
        </p:blipFill>
        <p:spPr>
          <a:xfrm>
            <a:off x="8183346" y="3506741"/>
            <a:ext cx="3822808" cy="31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747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78CA064-2386-D2DF-CE73-F2CE1AD45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8" b="1065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291B01-2B44-2280-720A-A3F6B0E4E3A8}"/>
              </a:ext>
            </a:extLst>
          </p:cNvPr>
          <p:cNvSpPr txBox="1"/>
          <p:nvPr/>
        </p:nvSpPr>
        <p:spPr>
          <a:xfrm>
            <a:off x="0" y="0"/>
            <a:ext cx="12188952" cy="70788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POCOES CHURCH – 1 hr.’s drive from Conquista</a:t>
            </a:r>
          </a:p>
        </p:txBody>
      </p:sp>
    </p:spTree>
    <p:extLst>
      <p:ext uri="{BB962C8B-B14F-4D97-AF65-F5344CB8AC3E}">
        <p14:creationId xmlns:p14="http://schemas.microsoft.com/office/powerpoint/2010/main" val="1668358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taking a selfie with a group of people&#10;&#10;Description automatically generated">
            <a:extLst>
              <a:ext uri="{FF2B5EF4-FFF2-40B4-BE49-F238E27FC236}">
                <a16:creationId xmlns:a16="http://schemas.microsoft.com/office/drawing/2014/main" id="{90FA2EE0-D247-F2E5-0946-9212A6704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4" b="15850"/>
          <a:stretch>
            <a:fillRect/>
          </a:stretch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708237-C0BB-EDCB-DDB8-57BE074B5965}"/>
              </a:ext>
            </a:extLst>
          </p:cNvPr>
          <p:cNvSpPr txBox="1"/>
          <p:nvPr/>
        </p:nvSpPr>
        <p:spPr>
          <a:xfrm>
            <a:off x="9128662" y="261437"/>
            <a:ext cx="275556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POCOES CHURCH</a:t>
            </a:r>
          </a:p>
        </p:txBody>
      </p:sp>
    </p:spTree>
    <p:extLst>
      <p:ext uri="{BB962C8B-B14F-4D97-AF65-F5344CB8AC3E}">
        <p14:creationId xmlns:p14="http://schemas.microsoft.com/office/powerpoint/2010/main" val="1788230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uilding with windows on the side&#10;&#10;Description automatically generated">
            <a:extLst>
              <a:ext uri="{FF2B5EF4-FFF2-40B4-BE49-F238E27FC236}">
                <a16:creationId xmlns:a16="http://schemas.microsoft.com/office/drawing/2014/main" id="{A46EA623-87C6-C877-CED5-6E738C2D9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" b="1544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5C4506-2C1C-8E2C-9D5D-581A33683A1C}"/>
              </a:ext>
            </a:extLst>
          </p:cNvPr>
          <p:cNvSpPr txBox="1"/>
          <p:nvPr/>
        </p:nvSpPr>
        <p:spPr>
          <a:xfrm>
            <a:off x="-1523" y="0"/>
            <a:ext cx="12191999" cy="5847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FUTURE SITE OF POCOES CONGREGATIONAL CHURCH</a:t>
            </a:r>
          </a:p>
        </p:txBody>
      </p:sp>
    </p:spTree>
    <p:extLst>
      <p:ext uri="{BB962C8B-B14F-4D97-AF65-F5344CB8AC3E}">
        <p14:creationId xmlns:p14="http://schemas.microsoft.com/office/powerpoint/2010/main" val="4186455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oom with windows and concrete walls&#10;&#10;Description automatically generated">
            <a:extLst>
              <a:ext uri="{FF2B5EF4-FFF2-40B4-BE49-F238E27FC236}">
                <a16:creationId xmlns:a16="http://schemas.microsoft.com/office/drawing/2014/main" id="{98AA9BC4-046F-AD0D-B4A5-901D06519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2" b="1238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1B62DE-90C6-437D-A1F5-CF03D83E23F4}"/>
              </a:ext>
            </a:extLst>
          </p:cNvPr>
          <p:cNvSpPr txBox="1"/>
          <p:nvPr/>
        </p:nvSpPr>
        <p:spPr>
          <a:xfrm>
            <a:off x="3048" y="0"/>
            <a:ext cx="12188952" cy="58477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POCOES CONGREGATIONAL CHURCH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860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standing in a room&#10;&#10;Description automatically generated">
            <a:extLst>
              <a:ext uri="{FF2B5EF4-FFF2-40B4-BE49-F238E27FC236}">
                <a16:creationId xmlns:a16="http://schemas.microsoft.com/office/drawing/2014/main" id="{7B83E4E4-B2BD-093A-70F1-53A67B127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r="13400" b="2"/>
          <a:stretch>
            <a:fillRect/>
          </a:stretch>
        </p:blipFill>
        <p:spPr>
          <a:xfrm>
            <a:off x="187387" y="170014"/>
            <a:ext cx="3805676" cy="6516265"/>
          </a:xfrm>
          <a:prstGeom prst="rect">
            <a:avLst/>
          </a:prstGeom>
        </p:spPr>
      </p:pic>
      <p:pic>
        <p:nvPicPr>
          <p:cNvPr id="3" name="Picture 2" descr="A person standing next to a wall with a bike&#10;&#10;Description automatically generated">
            <a:extLst>
              <a:ext uri="{FF2B5EF4-FFF2-40B4-BE49-F238E27FC236}">
                <a16:creationId xmlns:a16="http://schemas.microsoft.com/office/drawing/2014/main" id="{BE2EF372-3932-6C3E-FCFF-FD593D78E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33" b="1"/>
          <a:stretch>
            <a:fillRect/>
          </a:stretch>
        </p:blipFill>
        <p:spPr>
          <a:xfrm>
            <a:off x="4179224" y="170014"/>
            <a:ext cx="7825389" cy="651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84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ign on a building&#10;&#10;Description automatically generated">
            <a:extLst>
              <a:ext uri="{FF2B5EF4-FFF2-40B4-BE49-F238E27FC236}">
                <a16:creationId xmlns:a16="http://schemas.microsoft.com/office/drawing/2014/main" id="{5DE35AC1-BE4B-47E7-DB94-6E712EC6C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1" r="1240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2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575C105F-DE0C-06CB-7296-2FFD91A9D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290"/>
            <a:ext cx="12192000" cy="548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54326B-1F4C-84FF-1271-500AD1D0FBC3}"/>
              </a:ext>
            </a:extLst>
          </p:cNvPr>
          <p:cNvSpPr txBox="1"/>
          <p:nvPr/>
        </p:nvSpPr>
        <p:spPr>
          <a:xfrm>
            <a:off x="0" y="10102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LAGOA DE TIMOTEO CHURCH – 1 HR. OUT OF CONQUISTA</a:t>
            </a:r>
          </a:p>
        </p:txBody>
      </p:sp>
    </p:spTree>
    <p:extLst>
      <p:ext uri="{BB962C8B-B14F-4D97-AF65-F5344CB8AC3E}">
        <p14:creationId xmlns:p14="http://schemas.microsoft.com/office/powerpoint/2010/main" val="116774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163422A-5A49-2C63-622B-802268FE9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D9FA8E-B50B-95A6-E9D2-49FBFEBFDEC7}"/>
              </a:ext>
            </a:extLst>
          </p:cNvPr>
          <p:cNvSpPr txBox="1"/>
          <p:nvPr/>
        </p:nvSpPr>
        <p:spPr>
          <a:xfrm>
            <a:off x="-1524" y="5469855"/>
            <a:ext cx="12192000" cy="138499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/>
              <a:t>Pastor Augusto &amp; </a:t>
            </a:r>
            <a:r>
              <a:rPr lang="en-US" sz="2800" b="1" dirty="0" err="1"/>
              <a:t>Dayane</a:t>
            </a:r>
            <a:r>
              <a:rPr lang="en-US" sz="2800" b="1" dirty="0"/>
              <a:t> are ministering twice per month at Lagoa; this church needs a full-time pastor and they asked us to pray accordingly for God’s provision!</a:t>
            </a:r>
          </a:p>
        </p:txBody>
      </p:sp>
    </p:spTree>
    <p:extLst>
      <p:ext uri="{BB962C8B-B14F-4D97-AF65-F5344CB8AC3E}">
        <p14:creationId xmlns:p14="http://schemas.microsoft.com/office/powerpoint/2010/main" val="2066721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44F28A-9037-9E70-BA22-CBF78FB7305B}"/>
              </a:ext>
            </a:extLst>
          </p:cNvPr>
          <p:cNvSpPr txBox="1"/>
          <p:nvPr/>
        </p:nvSpPr>
        <p:spPr>
          <a:xfrm>
            <a:off x="5297762" y="640080"/>
            <a:ext cx="6251110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“IBIS” HOTEL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(Our stay in Conquista)</a:t>
            </a:r>
          </a:p>
        </p:txBody>
      </p:sp>
      <p:pic>
        <p:nvPicPr>
          <p:cNvPr id="3" name="Picture 2" descr="A building with many windows&#10;&#10;Description automatically generated">
            <a:extLst>
              <a:ext uri="{FF2B5EF4-FFF2-40B4-BE49-F238E27FC236}">
                <a16:creationId xmlns:a16="http://schemas.microsoft.com/office/drawing/2014/main" id="{8887A257-961E-C9C6-A803-884BBD3EB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9" r="-1" b="17768"/>
          <a:stretch>
            <a:fillRect/>
          </a:stretch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82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oup of men standing in a room with a table with food&#10;&#10;Description automatically generated">
            <a:extLst>
              <a:ext uri="{FF2B5EF4-FFF2-40B4-BE49-F238E27FC236}">
                <a16:creationId xmlns:a16="http://schemas.microsoft.com/office/drawing/2014/main" id="{2CA208CA-5650-034D-E2E7-F26776B3A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C5C548-DF29-9FE0-C29C-96B392258169}"/>
              </a:ext>
            </a:extLst>
          </p:cNvPr>
          <p:cNvSpPr txBox="1"/>
          <p:nvPr/>
        </p:nvSpPr>
        <p:spPr>
          <a:xfrm>
            <a:off x="6241960" y="0"/>
            <a:ext cx="59485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David sharing the humble beginnings of this church and how God directed him to help start this church!</a:t>
            </a:r>
          </a:p>
        </p:txBody>
      </p:sp>
    </p:spTree>
    <p:extLst>
      <p:ext uri="{BB962C8B-B14F-4D97-AF65-F5344CB8AC3E}">
        <p14:creationId xmlns:p14="http://schemas.microsoft.com/office/powerpoint/2010/main" val="2448586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dirt road with a building&#10;&#10;Description automatically generated">
            <a:extLst>
              <a:ext uri="{FF2B5EF4-FFF2-40B4-BE49-F238E27FC236}">
                <a16:creationId xmlns:a16="http://schemas.microsoft.com/office/drawing/2014/main" id="{A1C05091-CB5C-4007-0817-A49F3DA56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306567-7803-BAD5-CB26-1A5BD5C37222}"/>
              </a:ext>
            </a:extLst>
          </p:cNvPr>
          <p:cNvSpPr txBox="1"/>
          <p:nvPr/>
        </p:nvSpPr>
        <p:spPr>
          <a:xfrm>
            <a:off x="68826" y="0"/>
            <a:ext cx="637398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LAGOA DE TIMOTEO CHURCH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 hr. out of Conquista)</a:t>
            </a:r>
          </a:p>
        </p:txBody>
      </p:sp>
    </p:spTree>
    <p:extLst>
      <p:ext uri="{BB962C8B-B14F-4D97-AF65-F5344CB8AC3E}">
        <p14:creationId xmlns:p14="http://schemas.microsoft.com/office/powerpoint/2010/main" val="1702816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building with a sign on the side&#10;&#10;Description automatically generated">
            <a:extLst>
              <a:ext uri="{FF2B5EF4-FFF2-40B4-BE49-F238E27FC236}">
                <a16:creationId xmlns:a16="http://schemas.microsoft.com/office/drawing/2014/main" id="{8D48DFBF-3050-07B5-BC85-EE8B91E8E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" b="2251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AABB69-1339-93AC-5BD9-2AAFAFBF8253}"/>
              </a:ext>
            </a:extLst>
          </p:cNvPr>
          <p:cNvSpPr txBox="1"/>
          <p:nvPr/>
        </p:nvSpPr>
        <p:spPr>
          <a:xfrm>
            <a:off x="88490" y="0"/>
            <a:ext cx="8141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LAGOA DE TIMOTEO CHURCH</a:t>
            </a:r>
          </a:p>
        </p:txBody>
      </p:sp>
    </p:spTree>
    <p:extLst>
      <p:ext uri="{BB962C8B-B14F-4D97-AF65-F5344CB8AC3E}">
        <p14:creationId xmlns:p14="http://schemas.microsoft.com/office/powerpoint/2010/main" val="767731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sign on a glass case&#10;&#10;Description automatically generated">
            <a:extLst>
              <a:ext uri="{FF2B5EF4-FFF2-40B4-BE49-F238E27FC236}">
                <a16:creationId xmlns:a16="http://schemas.microsoft.com/office/drawing/2014/main" id="{74BE0208-ED93-A3AA-0624-FE14791A4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r="16536" b="-2"/>
          <a:stretch>
            <a:fillRect/>
          </a:stretch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view of a waterfall from a window&#10;&#10;Description automatically generated">
            <a:extLst>
              <a:ext uri="{FF2B5EF4-FFF2-40B4-BE49-F238E27FC236}">
                <a16:creationId xmlns:a16="http://schemas.microsoft.com/office/drawing/2014/main" id="{6EB51A52-B878-3938-CADA-776E91A8D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r="14178" b="-2"/>
          <a:stretch>
            <a:fillRect/>
          </a:stretch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522392-5E01-713A-1781-EE084B5FCEE5}"/>
              </a:ext>
            </a:extLst>
          </p:cNvPr>
          <p:cNvSpPr txBox="1"/>
          <p:nvPr/>
        </p:nvSpPr>
        <p:spPr>
          <a:xfrm>
            <a:off x="1976283" y="38544"/>
            <a:ext cx="1946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BAPTISTRY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CA8CD-E8BF-8EC4-9B65-5D80C232B1C8}"/>
              </a:ext>
            </a:extLst>
          </p:cNvPr>
          <p:cNvSpPr txBox="1"/>
          <p:nvPr/>
        </p:nvSpPr>
        <p:spPr>
          <a:xfrm>
            <a:off x="7983793" y="15923"/>
            <a:ext cx="2374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CLEAR PODIUM</a:t>
            </a:r>
          </a:p>
        </p:txBody>
      </p:sp>
    </p:spTree>
    <p:extLst>
      <p:ext uri="{BB962C8B-B14F-4D97-AF65-F5344CB8AC3E}">
        <p14:creationId xmlns:p14="http://schemas.microsoft.com/office/powerpoint/2010/main" val="4157394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dirt road with trees in the background&#10;&#10;Description automatically generated">
            <a:extLst>
              <a:ext uri="{FF2B5EF4-FFF2-40B4-BE49-F238E27FC236}">
                <a16:creationId xmlns:a16="http://schemas.microsoft.com/office/drawing/2014/main" id="{ACEEDA29-1249-8DED-8A2A-8C22B271C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" r="-2" b="16580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dirt road with trees and grass&#10;&#10;Description automatically generated">
            <a:extLst>
              <a:ext uri="{FF2B5EF4-FFF2-40B4-BE49-F238E27FC236}">
                <a16:creationId xmlns:a16="http://schemas.microsoft.com/office/drawing/2014/main" id="{4D18BE23-7508-26CB-09A6-020023FEF5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7" b="-2"/>
          <a:stretch>
            <a:fillRect/>
          </a:stretch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98DE9-EE96-7AEF-FA4C-E07FB9D5F410}"/>
              </a:ext>
            </a:extLst>
          </p:cNvPr>
          <p:cNvSpPr txBox="1"/>
          <p:nvPr/>
        </p:nvSpPr>
        <p:spPr>
          <a:xfrm>
            <a:off x="534057" y="336176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ORLANDO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(nickname is Loro)</a:t>
            </a:r>
          </a:p>
        </p:txBody>
      </p:sp>
      <p:pic>
        <p:nvPicPr>
          <p:cNvPr id="3" name="Picture 2" descr="Two men standing in front of a microphone&#10;&#10;Description automatically generated">
            <a:extLst>
              <a:ext uri="{FF2B5EF4-FFF2-40B4-BE49-F238E27FC236}">
                <a16:creationId xmlns:a16="http://schemas.microsoft.com/office/drawing/2014/main" id="{E1534901-B9EA-5DE9-5E63-826348B0D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226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1B464F-329B-00F7-EA52-752A8677414C}"/>
              </a:ext>
            </a:extLst>
          </p:cNvPr>
          <p:cNvSpPr txBox="1"/>
          <p:nvPr/>
        </p:nvSpPr>
        <p:spPr>
          <a:xfrm>
            <a:off x="444735" y="3165987"/>
            <a:ext cx="43329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/>
              <a:t>And another convert named Joao (i.e., John) was also converted; he was drunk when he got saved! He quickly gave up his vices and decided to follow Jesus in Believer’s Baptism and is now a deacon at the church!</a:t>
            </a:r>
          </a:p>
        </p:txBody>
      </p:sp>
    </p:spTree>
    <p:extLst>
      <p:ext uri="{BB962C8B-B14F-4D97-AF65-F5344CB8AC3E}">
        <p14:creationId xmlns:p14="http://schemas.microsoft.com/office/powerpoint/2010/main" val="1789936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074A3F-0F6D-90CF-2F45-0D119F748358}"/>
              </a:ext>
            </a:extLst>
          </p:cNvPr>
          <p:cNvSpPr txBox="1"/>
          <p:nvPr/>
        </p:nvSpPr>
        <p:spPr>
          <a:xfrm>
            <a:off x="3050412" y="2140527"/>
            <a:ext cx="8431543" cy="32696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tx2"/>
                </a:solidFill>
              </a:rPr>
              <a:t>OUR WONDERFUL DRIVERS – NEY &amp; MARCIO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chemeClr val="tx2"/>
                </a:solidFill>
              </a:rPr>
              <a:t>(Ney was our main driver and became a close friend to all of us; he also is a believer in Jesus Christ)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85521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person and person sitting in a car&#10;&#10;Description automatically generated">
            <a:extLst>
              <a:ext uri="{FF2B5EF4-FFF2-40B4-BE49-F238E27FC236}">
                <a16:creationId xmlns:a16="http://schemas.microsoft.com/office/drawing/2014/main" id="{D044ABF6-D36D-B8FF-3DA7-EB4A6E095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547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Two men standing next to each other&#10;&#10;Description automatically generated">
            <a:extLst>
              <a:ext uri="{FF2B5EF4-FFF2-40B4-BE49-F238E27FC236}">
                <a16:creationId xmlns:a16="http://schemas.microsoft.com/office/drawing/2014/main" id="{6F879032-0089-25F1-93F5-9A2265F70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0" b="28461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4E527D-B661-F48B-A63F-8DA95B20F6D9}"/>
              </a:ext>
            </a:extLst>
          </p:cNvPr>
          <p:cNvSpPr txBox="1"/>
          <p:nvPr/>
        </p:nvSpPr>
        <p:spPr>
          <a:xfrm>
            <a:off x="463634" y="0"/>
            <a:ext cx="5471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NEY – OUR WONDERFUL DRIVER</a:t>
            </a:r>
          </a:p>
        </p:txBody>
      </p:sp>
    </p:spTree>
    <p:extLst>
      <p:ext uri="{BB962C8B-B14F-4D97-AF65-F5344CB8AC3E}">
        <p14:creationId xmlns:p14="http://schemas.microsoft.com/office/powerpoint/2010/main" val="3728368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person hugging another person in the back of a van&#10;&#10;Description automatically generated">
            <a:extLst>
              <a:ext uri="{FF2B5EF4-FFF2-40B4-BE49-F238E27FC236}">
                <a16:creationId xmlns:a16="http://schemas.microsoft.com/office/drawing/2014/main" id="{31B906BE-36B6-7DF9-C61C-78B5B0D6D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4" r="-2" b="14873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 descr="A person getting out of a van&#10;&#10;Description automatically generated">
            <a:extLst>
              <a:ext uri="{FF2B5EF4-FFF2-40B4-BE49-F238E27FC236}">
                <a16:creationId xmlns:a16="http://schemas.microsoft.com/office/drawing/2014/main" id="{F2AD2478-E064-0804-8AEE-FFCA34A67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547"/>
          <a:stretch>
            <a:fillRect/>
          </a:stretch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27EE51-8EDC-AC2A-6B74-7242F16E4B68}"/>
              </a:ext>
            </a:extLst>
          </p:cNvPr>
          <p:cNvSpPr txBox="1"/>
          <p:nvPr/>
        </p:nvSpPr>
        <p:spPr>
          <a:xfrm>
            <a:off x="477012" y="-52357"/>
            <a:ext cx="11424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Brent needed Mike’s assistance getting out of the van!</a:t>
            </a:r>
          </a:p>
        </p:txBody>
      </p:sp>
    </p:spTree>
    <p:extLst>
      <p:ext uri="{BB962C8B-B14F-4D97-AF65-F5344CB8AC3E}">
        <p14:creationId xmlns:p14="http://schemas.microsoft.com/office/powerpoint/2010/main" val="4195193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group of men posing for a picture&#10;&#10;Description automatically generated">
            <a:extLst>
              <a:ext uri="{FF2B5EF4-FFF2-40B4-BE49-F238E27FC236}">
                <a16:creationId xmlns:a16="http://schemas.microsoft.com/office/drawing/2014/main" id="{5E9D4C19-DAC1-28A9-4BA4-394A32F86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"/>
          <a:stretch>
            <a:fillRect/>
          </a:stretch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3" name="Picture 2" descr="Two men standing together smiling&#10;&#10;Description automatically generated">
            <a:extLst>
              <a:ext uri="{FF2B5EF4-FFF2-40B4-BE49-F238E27FC236}">
                <a16:creationId xmlns:a16="http://schemas.microsoft.com/office/drawing/2014/main" id="{1EF9182D-20FB-D9B7-8313-D4147E3BA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9308"/>
          <a:stretch>
            <a:fillRect/>
          </a:stretch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50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25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11280</TotalTime>
  <Words>1273</Words>
  <Application>Microsoft Office PowerPoint</Application>
  <PresentationFormat>Widescreen</PresentationFormat>
  <Paragraphs>167</Paragraphs>
  <Slides>148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148</vt:i4>
      </vt:variant>
    </vt:vector>
  </HeadingPairs>
  <TitlesOfParts>
    <vt:vector size="157" baseType="lpstr">
      <vt:lpstr>Meiryo</vt:lpstr>
      <vt:lpstr>Aptos</vt:lpstr>
      <vt:lpstr>Aptos Display</vt:lpstr>
      <vt:lpstr>Arial</vt:lpstr>
      <vt:lpstr>Avenir Next LT Pro</vt:lpstr>
      <vt:lpstr>Calibri</vt:lpstr>
      <vt:lpstr>Palatino Linotype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Cristina Smith</dc:creator>
  <cp:lastModifiedBy>Cristina Smith</cp:lastModifiedBy>
  <cp:revision>84</cp:revision>
  <dcterms:created xsi:type="dcterms:W3CDTF">2025-06-20T19:22:23Z</dcterms:created>
  <dcterms:modified xsi:type="dcterms:W3CDTF">2025-07-26T22:50:01Z</dcterms:modified>
</cp:coreProperties>
</file>